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ink/ink1.xml" ContentType="application/inkml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ink/ink2.xml" ContentType="application/inkml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60" r:id="rId2"/>
    <p:sldMasterId id="2147483682" r:id="rId3"/>
  </p:sldMasterIdLst>
  <p:notesMasterIdLst>
    <p:notesMasterId r:id="rId12"/>
  </p:notesMasterIdLst>
  <p:handoutMasterIdLst>
    <p:handoutMasterId r:id="rId13"/>
  </p:handoutMasterIdLst>
  <p:sldIdLst>
    <p:sldId id="256" r:id="rId4"/>
    <p:sldId id="261" r:id="rId5"/>
    <p:sldId id="271" r:id="rId6"/>
    <p:sldId id="259" r:id="rId7"/>
    <p:sldId id="257" r:id="rId8"/>
    <p:sldId id="258" r:id="rId9"/>
    <p:sldId id="270" r:id="rId10"/>
    <p:sldId id="269" r:id="rId11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B832"/>
    <a:srgbClr val="D8B846"/>
    <a:srgbClr val="FFBE05"/>
    <a:srgbClr val="F2CD00"/>
    <a:srgbClr val="00416A"/>
    <a:srgbClr val="A0284C"/>
    <a:srgbClr val="D8B85E"/>
    <a:srgbClr val="DCC070"/>
    <a:srgbClr val="1E3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0" autoAdjust="0"/>
    <p:restoredTop sz="51092" autoAdjust="0"/>
  </p:normalViewPr>
  <p:slideViewPr>
    <p:cSldViewPr snapToGrid="0">
      <p:cViewPr varScale="1">
        <p:scale>
          <a:sx n="42" d="100"/>
          <a:sy n="42" d="100"/>
        </p:scale>
        <p:origin x="2035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5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E387A35C-FE16-4401-8225-4521579CB0E4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r>
              <a:rPr lang="en-US"/>
              <a:t>Wisconsin Department of Transportation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30065EF-5B0B-4527-B697-707380E4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6072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16:09:57.360"/>
    </inkml:context>
    <inkml:brush xml:id="br0">
      <inkml:brushProperty name="width" value="0.05" units="cm"/>
      <inkml:brushProperty name="height" value="0.05" units="cm"/>
    </inkml:brush>
  </inkml:definitions>
  <inkml:traceGroup>
    <inkml:annotationXML>
      <emma:emma xmlns:emma="http://www.w3.org/2003/04/emma" version="1.0">
        <emma:interpretation id="{DBFDDA02-9F01-45C1-BF11-C9918CE0F95A}" emma:medium="tactile" emma:mode="ink">
          <msink:context xmlns:msink="http://schemas.microsoft.com/ink/2010/main" type="writingRegion" rotatedBoundingBox="1173,1125 1188,1125 1188,1140 1173,1140"/>
        </emma:interpretation>
      </emma:emma>
    </inkml:annotationXML>
    <inkml:traceGroup>
      <inkml:annotationXML>
        <emma:emma xmlns:emma="http://www.w3.org/2003/04/emma" version="1.0">
          <emma:interpretation id="{2EF3A6D8-2DBA-44EA-BB84-F71448F32D89}" emma:medium="tactile" emma:mode="ink">
            <msink:context xmlns:msink="http://schemas.microsoft.com/ink/2010/main" type="paragraph" rotatedBoundingBox="1173,1125 1188,1125 1188,1140 1173,11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95C8D4-FFF5-4492-B995-6C18F77D0B29}" emma:medium="tactile" emma:mode="ink">
              <msink:context xmlns:msink="http://schemas.microsoft.com/ink/2010/main" type="line" rotatedBoundingBox="1173,1125 1188,1125 1188,1140 1173,1140"/>
            </emma:interpretation>
          </emma:emma>
        </inkml:annotationXML>
        <inkml:traceGroup>
          <inkml:annotationXML>
            <emma:emma xmlns:emma="http://www.w3.org/2003/04/emma" version="1.0">
              <emma:interpretation id="{3D22B72E-8A8E-4226-8662-1F1CB26AC21B}" emma:medium="tactile" emma:mode="ink">
                <msink:context xmlns:msink="http://schemas.microsoft.com/ink/2010/main" type="inkWord" rotatedBoundingBox="1173,1125 1188,1125 1188,1140 1173,1140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1 1 0,'0'0'224,"0"0"-32,0 0-96,0 0 65,0 0-33,0 0 32,0 0 128,0 0 0,0 0-95,0 0-1,0 0-64,0 0-64,0 0-32,0 0 0,0 0 32,0 0-32,0 0-32,0 0 0,0 0 0,0 0 32,0 0-32,0 0 0,0 0 0,0 0 0,0 0-32,0 0-192,0 0-96,0 0-97,0 0-223,0 0-33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5T20:26:41.688"/>
    </inkml:context>
    <inkml:brush xml:id="br0">
      <inkml:brushProperty name="width" value="0.05" units="cm"/>
      <inkml:brushProperty name="height" value="0.05" units="cm"/>
    </inkml:brush>
  </inkml:definitions>
  <inkml:traceGroup>
    <inkml:annotationXML>
      <emma:emma xmlns:emma="http://www.w3.org/2003/04/emma" version="1.0">
        <emma:interpretation id="{40F59283-50A0-4BF8-90CE-505926B97D5E}" emma:medium="tactile" emma:mode="ink">
          <msink:context xmlns:msink="http://schemas.microsoft.com/ink/2010/main" type="inkDrawing" rotatedBoundingBox="6181,3147 6205,3147 6205,3162 6181,3162" shapeName="Other"/>
        </emma:interpretation>
      </emma:emma>
    </inkml:annotationXML>
    <inkml:trace contextRef="#ctx0" brushRef="#br0">25 1 384,'0'0'417,"0"0"-97,0 0 0,0 0-31,0 0-1,0 0-160,0 0 32,0 0-32,0 0-96,0 0 64,0 0-64,0 0 65,0 0-33,0 0-32,-24 0 0,24 0 0,0 0 0,0 0-32,0 0 0,0 0 0,0 0 0,0 0 0,0 0-32,0 0-96,0 0-129,0 0-95,0 0-128,0 0-353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8B8B34B4-0DAC-4C17-B484-320AB1570CDC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r>
              <a:rPr lang="en-US"/>
              <a:t>Wisconsin Department of Transportation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3688F50-7C5E-4630-BBD8-8950DF35A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1315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790" y="4456351"/>
            <a:ext cx="5588000" cy="3655457"/>
          </a:xfrm>
        </p:spPr>
        <p:txBody>
          <a:bodyPr/>
          <a:lstStyle/>
          <a:p>
            <a:r>
              <a:rPr lang="en-US" dirty="0"/>
              <a:t>*Welcome &amp; thanks for having me</a:t>
            </a:r>
          </a:p>
          <a:p>
            <a:r>
              <a:rPr lang="en-US" dirty="0"/>
              <a:t>*Looking forward to another construction season </a:t>
            </a:r>
          </a:p>
          <a:p>
            <a:r>
              <a:rPr lang="en-US" dirty="0"/>
              <a:t>*Items being covered today: Who we are, What we do, Where you’ll see us &amp; When to communicate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754781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 we will cover the who, what, where and when of labor compliance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38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*</a:t>
            </a:r>
            <a:r>
              <a:rPr lang="en-US" b="1" dirty="0"/>
              <a:t>Who </a:t>
            </a:r>
            <a:r>
              <a:rPr lang="en-US" dirty="0"/>
              <a:t>we are: broadly - OBOEC (Office of Business Opportunity &amp; Equity Compliance) staff throughout regions </a:t>
            </a:r>
          </a:p>
          <a:p>
            <a:r>
              <a:rPr lang="en-US" dirty="0"/>
              <a:t>*Labor Compliance Specialist – monitor state let construction projects (not locally let)</a:t>
            </a:r>
          </a:p>
          <a:p>
            <a:r>
              <a:rPr lang="en-US" dirty="0"/>
              <a:t>*Who will be the LCS on work share projects – the region taking on the work share will be the LCS on the project. Example – NCR workshares with NER, LCS will be 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75BC91-B0B6-4F4A-BB52-2161FE3D6A24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112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What </a:t>
            </a:r>
            <a:r>
              <a:rPr lang="en-US" dirty="0"/>
              <a:t>we do:</a:t>
            </a:r>
          </a:p>
          <a:p>
            <a:endParaRPr lang="en-US" dirty="0"/>
          </a:p>
          <a:p>
            <a:r>
              <a:rPr lang="en-US" dirty="0"/>
              <a:t>ASP 1 – TrANS </a:t>
            </a:r>
          </a:p>
          <a:p>
            <a:r>
              <a:rPr lang="en-US" dirty="0"/>
              <a:t>ASP 3- DBE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ASP 4 – Prompt payment-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 leaders are responsible to handle any prompt payment issues through the process outlined in the CMM.  A lot of times there is confusion since we are in “compliance” the contractors and project leaders/staff feel we are responsible for compliance with ASP4. Our role in labor compliance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to provide assistance to project staff by giving them the payment reports, etc., as they deal with the contractors for resolution.  </a:t>
            </a:r>
          </a:p>
          <a:p>
            <a:r>
              <a:rPr lang="en-US" dirty="0"/>
              <a:t>ASP 7- 1</a:t>
            </a:r>
            <a:r>
              <a:rPr lang="en-US" baseline="30000" dirty="0"/>
              <a:t>st</a:t>
            </a:r>
            <a:r>
              <a:rPr lang="en-US" dirty="0"/>
              <a:t> tier &amp; DBE payment</a:t>
            </a:r>
          </a:p>
          <a:p>
            <a:r>
              <a:rPr lang="en-US" dirty="0"/>
              <a:t>ASP 9 – Electronic certified payrolls or labor data submission</a:t>
            </a:r>
          </a:p>
          <a:p>
            <a:endParaRPr lang="en-US" dirty="0"/>
          </a:p>
          <a:p>
            <a:r>
              <a:rPr lang="en-US" dirty="0"/>
              <a:t>******NEW THIS YEAR – ASP 9 was revised beginning January 2019 let – may see no cost change order request prior to work starting on projects let end of 2018*********</a:t>
            </a:r>
          </a:p>
          <a:p>
            <a:endParaRPr lang="en-US" dirty="0"/>
          </a:p>
          <a:p>
            <a:r>
              <a:rPr lang="en-US" dirty="0"/>
              <a:t>Sublets – LCS looks @ 30% at this time. Project staff responsible for monitoring from there forward</a:t>
            </a:r>
          </a:p>
          <a:p>
            <a:endParaRPr lang="en-US" dirty="0"/>
          </a:p>
          <a:p>
            <a:r>
              <a:rPr lang="en-US" dirty="0"/>
              <a:t>Apprentices – certified apprentice program</a:t>
            </a:r>
          </a:p>
          <a:p>
            <a:endParaRPr lang="en-US" dirty="0"/>
          </a:p>
          <a:p>
            <a:r>
              <a:rPr lang="en-US" dirty="0"/>
              <a:t>Wage rates – workers getting paid correctly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14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Precons: Will go over labor compliance at precons, if not available we will get you notes ahead of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Interviews: even if project is state funded only, we would like to get interviews on all projects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NAHP (Native American Hiring Provision) – LCS may be at required meetings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Weekly meetings: if there are labor compliance related concerns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143591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*Meetings: notify LCS ahead of time if NAHP meeting, precon, or if there are labor compliance issues and you’d like us to attend weekly meeting.</a:t>
            </a:r>
          </a:p>
          <a:p>
            <a:r>
              <a:rPr lang="en-US" dirty="0"/>
              <a:t>*Job site board: (formerly wage board): send completed checklist before sending first estimate </a:t>
            </a:r>
          </a:p>
          <a:p>
            <a:r>
              <a:rPr lang="en-US" dirty="0"/>
              <a:t>	1) required on all projects EVEN state funded only 2) must be maintained life of project 3) wages may be stacked</a:t>
            </a:r>
          </a:p>
          <a:p>
            <a:r>
              <a:rPr lang="en-US" dirty="0"/>
              <a:t>*Project Schedule: 1) change to project items which will eliminate or increase contractor work 2)overall schedule – carryover to next year</a:t>
            </a:r>
          </a:p>
          <a:p>
            <a:r>
              <a:rPr lang="en-US" dirty="0"/>
              <a:t>*Observations: 1) contractors approved to work on site 2) Only apprentice without journeyman</a:t>
            </a:r>
          </a:p>
          <a:p>
            <a:r>
              <a:rPr lang="en-US" dirty="0"/>
              <a:t>*DBE: 1) if DBE commitment has changed 2) if DBE isn’t performing work with own men &amp; equipment</a:t>
            </a:r>
          </a:p>
          <a:p>
            <a:r>
              <a:rPr lang="en-US" dirty="0"/>
              <a:t>*CAP: if notified by FHWA that project is under Compliance Assessment Program and you need information to answer</a:t>
            </a:r>
          </a:p>
          <a:p>
            <a:r>
              <a:rPr lang="en-US" dirty="0"/>
              <a:t>*Withholding payment: 1) if you receive just cause for contractor with holding payment to sub – they are required to provide just cause in writing to sub &amp; WisDOT</a:t>
            </a:r>
          </a:p>
          <a:p>
            <a:r>
              <a:rPr lang="en-US" dirty="0"/>
              <a:t>*Diaries: Please keep diaries up to date. LCS uses to cross check. </a:t>
            </a:r>
          </a:p>
          <a:p>
            <a:r>
              <a:rPr lang="en-US" dirty="0"/>
              <a:t>*Substantially Complete: Triggers LCS to begin final review for PCD to be issued. PLEASE don’t back date- if you are delaying entry of date PLEASE notify LCS</a:t>
            </a:r>
          </a:p>
          <a:p>
            <a:r>
              <a:rPr lang="en-US" dirty="0"/>
              <a:t>*Dedicated Plants: helps us in determining trucking prevailing wages</a:t>
            </a:r>
          </a:p>
          <a:p>
            <a:r>
              <a:rPr lang="en-US" dirty="0"/>
              <a:t>*Pay issues: if construction staff comes to you with a pay issue – let us know or if sub isn’t getting paid from hiring contractor/prime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05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83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594360"/>
            <a:ext cx="8229600" cy="147574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ts val="5600"/>
              </a:lnSpc>
              <a:defRPr sz="6000" b="1" spc="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Select to edit title</a:t>
            </a:r>
            <a:br>
              <a:rPr lang="en-US" dirty="0"/>
            </a:br>
            <a:r>
              <a:rPr lang="en-US" dirty="0"/>
              <a:t>Line 2 optional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163236"/>
            <a:ext cx="8229600" cy="5672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buNone/>
              <a:defRPr sz="4700" b="1" spc="150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730496"/>
            <a:ext cx="8229600" cy="54864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ts val="4200"/>
              </a:lnSpc>
              <a:buNone/>
              <a:defRPr sz="4000" spc="100" baseline="0">
                <a:solidFill>
                  <a:srgbClr val="A0284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Presenter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505200"/>
            <a:ext cx="8229600" cy="100584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800" spc="1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conference event</a:t>
            </a:r>
          </a:p>
          <a:p>
            <a:pPr lvl="0"/>
            <a:r>
              <a:rPr lang="en-US" dirty="0"/>
              <a:t>Location, City, State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59300"/>
            <a:ext cx="8229600" cy="482600"/>
          </a:xfrm>
          <a:prstGeom prst="rect">
            <a:avLst/>
          </a:prstGeom>
        </p:spPr>
        <p:txBody>
          <a:bodyPr lIns="0" tIns="0" rIns="0" anchor="t" anchorCtr="0"/>
          <a:lstStyle>
            <a:lvl1pPr marL="0" indent="0" algn="ctr">
              <a:buNone/>
              <a:defRPr sz="25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9" y="5299578"/>
            <a:ext cx="1143000" cy="1143000"/>
          </a:xfrm>
          <a:prstGeom prst="rect">
            <a:avLst/>
          </a:prstGeom>
          <a:effectLst>
            <a:outerShdw blurRad="190500" algn="ctr" rotWithShape="0">
              <a:schemeClr val="tx1">
                <a:lumMod val="50000"/>
                <a:lumOff val="50000"/>
                <a:alpha val="7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15844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ample 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94360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bullets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286000"/>
            <a:ext cx="7886700" cy="435133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DCC070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aseline="0">
                <a:solidFill>
                  <a:srgbClr val="D8B85E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167643563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DCC070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" y="2743200"/>
            <a:ext cx="7886700" cy="382545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D8B85E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aseline="0">
                <a:solidFill>
                  <a:srgbClr val="DCC07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80943360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picture or graph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or graph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D8B85E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23888" y="2743200"/>
            <a:ext cx="7886700" cy="3825879"/>
          </a:xfrm>
          <a:prstGeom prst="rect">
            <a:avLst/>
          </a:prstGeom>
          <a:effectLst>
            <a:outerShdw blurRad="1016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4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58434523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Subhead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paragraph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D8B85E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" y="2743200"/>
            <a:ext cx="7886700" cy="3825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100"/>
              </a:lnSpc>
              <a:buNone/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baseline="0">
                <a:solidFill>
                  <a:srgbClr val="DCC070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baseline="0">
                <a:solidFill>
                  <a:srgbClr val="FFC00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paragraph.</a:t>
            </a:r>
          </a:p>
        </p:txBody>
      </p:sp>
    </p:spTree>
    <p:extLst>
      <p:ext uri="{BB962C8B-B14F-4D97-AF65-F5344CB8AC3E}">
        <p14:creationId xmlns:p14="http://schemas.microsoft.com/office/powerpoint/2010/main" val="281876888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209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150FC3-321F-418C-9B13-47752B627186}" type="datetime8">
              <a:rPr lang="en-US" smtClean="0">
                <a:solidFill>
                  <a:srgbClr val="464653"/>
                </a:solidFill>
              </a:rPr>
              <a:pPr>
                <a:defRPr/>
              </a:pPr>
              <a:t>3/4/2019 3:14 PM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3D6A00-36E3-40C4-BC08-93CB9A07BA52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193099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3888" y="2743200"/>
            <a:ext cx="3867150" cy="382545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to edit bullet 4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724400" y="2743200"/>
            <a:ext cx="3786188" cy="3800052"/>
          </a:xfrm>
          <a:prstGeom prst="rect">
            <a:avLst/>
          </a:prstGeom>
          <a:effectLst>
            <a:outerShdw blurRad="889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400"/>
              </a:lnSpc>
              <a:spcBef>
                <a:spcPts val="0"/>
              </a:spcBef>
              <a:buNone/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</a:t>
            </a:r>
            <a:br>
              <a:rPr lang="en-US" dirty="0"/>
            </a:br>
            <a:r>
              <a:rPr lang="en-US" dirty="0"/>
              <a:t>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08362678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ample 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94360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bullets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286000"/>
            <a:ext cx="7886700" cy="435133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24744545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picture or graph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or graph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23888" y="2743200"/>
            <a:ext cx="7886700" cy="3825879"/>
          </a:xfrm>
          <a:prstGeom prst="rect">
            <a:avLst/>
          </a:prstGeom>
          <a:effectLst>
            <a:outerShdw blurRad="1016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87858309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" y="2743200"/>
            <a:ext cx="7886700" cy="382545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1E384B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115720425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Subhead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paragraph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" y="2743200"/>
            <a:ext cx="7886700" cy="3825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100"/>
              </a:lnSpc>
              <a:buNone/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>
              <a:defRPr baseline="0">
                <a:solidFill>
                  <a:srgbClr val="DCC070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baseline="0">
                <a:solidFill>
                  <a:srgbClr val="FFC00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paragraph.</a:t>
            </a:r>
          </a:p>
        </p:txBody>
      </p:sp>
    </p:spTree>
    <p:extLst>
      <p:ext uri="{BB962C8B-B14F-4D97-AF65-F5344CB8AC3E}">
        <p14:creationId xmlns:p14="http://schemas.microsoft.com/office/powerpoint/2010/main" val="342751159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84864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594360"/>
            <a:ext cx="8229600" cy="147574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ts val="5600"/>
              </a:lnSpc>
              <a:defRPr sz="6000" b="1" spc="1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Select to edit title </a:t>
            </a:r>
            <a:br>
              <a:rPr lang="en-US" dirty="0"/>
            </a:br>
            <a:r>
              <a:rPr lang="en-US" dirty="0"/>
              <a:t>Line 2 optional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163236"/>
            <a:ext cx="8229600" cy="5672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buNone/>
              <a:defRPr sz="4700" b="1" spc="150" baseline="0">
                <a:solidFill>
                  <a:srgbClr val="D8B85E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730496"/>
            <a:ext cx="8229600" cy="54864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ts val="4200"/>
              </a:lnSpc>
              <a:buNone/>
              <a:defRPr sz="4000" spc="100" baseline="0">
                <a:solidFill>
                  <a:srgbClr val="DCC07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Presenter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505200"/>
            <a:ext cx="8229600" cy="100584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800" spc="1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conference or event</a:t>
            </a:r>
          </a:p>
          <a:p>
            <a:pPr lvl="0"/>
            <a:r>
              <a:rPr lang="en-US" dirty="0"/>
              <a:t>Location, City, State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59300"/>
            <a:ext cx="8229600" cy="482600"/>
          </a:xfrm>
          <a:prstGeom prst="rect">
            <a:avLst/>
          </a:prstGeom>
        </p:spPr>
        <p:txBody>
          <a:bodyPr lIns="0" tIns="0" rIns="0" anchor="t" anchorCtr="0"/>
          <a:lstStyle>
            <a:lvl1pPr marL="0" indent="0" algn="ctr">
              <a:buNone/>
              <a:defRPr sz="2500" b="1" baseline="0">
                <a:solidFill>
                  <a:srgbClr val="D8B85E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3" y="5299578"/>
            <a:ext cx="1143000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206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357562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DCC070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3888" y="2743200"/>
            <a:ext cx="3867150" cy="382545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D8B85E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aseline="0">
                <a:solidFill>
                  <a:srgbClr val="DCC07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724400" y="2743200"/>
            <a:ext cx="3786188" cy="3800052"/>
          </a:xfrm>
          <a:prstGeom prst="rect">
            <a:avLst/>
          </a:prstGeom>
          <a:effectLst>
            <a:outerShdw blurRad="889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 rIns="91440" bIns="45720"/>
          <a:lstStyle>
            <a:lvl1pPr marL="0" indent="0" algn="ctr">
              <a:lnSpc>
                <a:spcPts val="24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</a:t>
            </a:r>
            <a:br>
              <a:rPr lang="en-US" dirty="0"/>
            </a:br>
            <a:r>
              <a:rPr lang="en-US" dirty="0"/>
              <a:t>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12408670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customXml" Target="../ink/ink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2.xml"/><Relationship Id="rId10" Type="http://schemas.openxmlformats.org/officeDocument/2006/relationships/customXml" Target="../ink/ink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26" y="4360549"/>
            <a:ext cx="3775972" cy="24974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/>
              <p14:cNvContentPartPr/>
              <p14:nvPr userDrawn="1"/>
            </p14:nvContentPartPr>
            <p14:xfrm>
              <a:off x="422348" y="405245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9108" y="402005"/>
                <a:ext cx="6840" cy="684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75" r:id="rId3"/>
    <p:sldLayoutId id="2147483679" r:id="rId4"/>
    <p:sldLayoutId id="2147483676" r:id="rId5"/>
    <p:sldLayoutId id="2147483677" r:id="rId6"/>
    <p:sldLayoutId id="2147483681" r:id="rId7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26" y="4360549"/>
            <a:ext cx="3775972" cy="24974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226" y="4512949"/>
            <a:ext cx="3775972" cy="24974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/>
              <p14:cNvContentPartPr/>
              <p14:nvPr userDrawn="1"/>
            </p14:nvContentPartPr>
            <p14:xfrm>
              <a:off x="2225343" y="1138497"/>
              <a:ext cx="900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21743" y="1134897"/>
                <a:ext cx="15840" cy="75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72" r:id="rId5"/>
    <p:sldLayoutId id="2147483670" r:id="rId6"/>
    <p:sldLayoutId id="2147483680" r:id="rId7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9150FC3-321F-418C-9B13-47752B627186}" type="datetime8">
              <a:rPr lang="en-US" smtClean="0">
                <a:solidFill>
                  <a:srgbClr val="464653"/>
                </a:solidFill>
              </a:rPr>
              <a:pPr>
                <a:defRPr/>
              </a:pPr>
              <a:t>3/4/2019 3:14 PM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3D6A00-36E3-40C4-BC08-93CB9A07BA52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104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769" y="594360"/>
            <a:ext cx="8669215" cy="1475740"/>
          </a:xfrm>
        </p:spPr>
        <p:txBody>
          <a:bodyPr/>
          <a:lstStyle/>
          <a:p>
            <a:r>
              <a:rPr lang="en-US" dirty="0"/>
              <a:t>WisDOT Labor Compliance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D8B846"/>
                </a:solidFill>
              </a:rPr>
              <a:t>Laurie Dolsen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D8B846"/>
                </a:solidFill>
              </a:rPr>
              <a:t>Labor Compliance Specialist/Team Lead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3505200"/>
            <a:ext cx="8229600" cy="791227"/>
          </a:xfrm>
        </p:spPr>
        <p:txBody>
          <a:bodyPr/>
          <a:lstStyle/>
          <a:p>
            <a:r>
              <a:rPr lang="en-US" dirty="0"/>
              <a:t>2019 Construction Conference</a:t>
            </a:r>
          </a:p>
          <a:p>
            <a:r>
              <a:rPr lang="en-US" dirty="0"/>
              <a:t>Northwest Region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4389120"/>
            <a:ext cx="8229600" cy="482600"/>
          </a:xfrm>
        </p:spPr>
        <p:txBody>
          <a:bodyPr/>
          <a:lstStyle/>
          <a:p>
            <a:r>
              <a:rPr lang="en-US" dirty="0">
                <a:solidFill>
                  <a:srgbClr val="D8B846"/>
                </a:solidFill>
              </a:rPr>
              <a:t>March 21, 2019</a:t>
            </a:r>
          </a:p>
        </p:txBody>
      </p:sp>
    </p:spTree>
    <p:extLst>
      <p:ext uri="{BB962C8B-B14F-4D97-AF65-F5344CB8AC3E}">
        <p14:creationId xmlns:p14="http://schemas.microsoft.com/office/powerpoint/2010/main" val="279241660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136990"/>
            <a:ext cx="7886700" cy="650301"/>
          </a:xfrm>
        </p:spPr>
        <p:txBody>
          <a:bodyPr/>
          <a:lstStyle/>
          <a:p>
            <a:r>
              <a:rPr lang="en-US" sz="3900" dirty="0">
                <a:solidFill>
                  <a:srgbClr val="D8B846"/>
                </a:solidFill>
              </a:rPr>
              <a:t>Overview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D77E08-407B-4294-A725-12E9AF833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Who, What, Where &amp; When </a:t>
            </a:r>
            <a:br>
              <a:rPr lang="en-US" dirty="0"/>
            </a:br>
            <a:r>
              <a:rPr lang="en-US" dirty="0"/>
              <a:t>of labor compliance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FE50B7-1ABA-414C-A41E-26AA4E578B9A}"/>
              </a:ext>
            </a:extLst>
          </p:cNvPr>
          <p:cNvSpPr txBox="1"/>
          <p:nvPr/>
        </p:nvSpPr>
        <p:spPr>
          <a:xfrm>
            <a:off x="773723" y="2787291"/>
            <a:ext cx="80885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Who</a:t>
            </a:r>
            <a:r>
              <a:rPr lang="en-US" sz="3200" dirty="0">
                <a:solidFill>
                  <a:schemeClr val="bg1"/>
                </a:solidFill>
              </a:rPr>
              <a:t> are the labor compliance specialists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What</a:t>
            </a:r>
            <a:r>
              <a:rPr lang="en-US" sz="3200" dirty="0">
                <a:solidFill>
                  <a:schemeClr val="bg1"/>
                </a:solidFill>
              </a:rPr>
              <a:t> does a labor compliance specialist 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Where</a:t>
            </a:r>
            <a:r>
              <a:rPr lang="en-US" sz="3200" dirty="0">
                <a:solidFill>
                  <a:schemeClr val="bg1"/>
                </a:solidFill>
              </a:rPr>
              <a:t> will you see the labor compliance specialist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When</a:t>
            </a:r>
            <a:r>
              <a:rPr lang="en-US" sz="3200" dirty="0">
                <a:solidFill>
                  <a:schemeClr val="bg1"/>
                </a:solidFill>
              </a:rPr>
              <a:t> should you communicate with the labor compliance specialist</a:t>
            </a:r>
          </a:p>
        </p:txBody>
      </p:sp>
    </p:spTree>
    <p:extLst>
      <p:ext uri="{BB962C8B-B14F-4D97-AF65-F5344CB8AC3E}">
        <p14:creationId xmlns:p14="http://schemas.microsoft.com/office/powerpoint/2010/main" val="379822167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oneTexte 4"/>
          <p:cNvSpPr txBox="1">
            <a:spLocks noChangeArrowheads="1"/>
          </p:cNvSpPr>
          <p:nvPr/>
        </p:nvSpPr>
        <p:spPr bwMode="auto">
          <a:xfrm>
            <a:off x="225591" y="46018"/>
            <a:ext cx="85324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WisDOT Labor Compliance Specialists</a:t>
            </a:r>
          </a:p>
        </p:txBody>
      </p:sp>
      <p:pic>
        <p:nvPicPr>
          <p:cNvPr id="12291" name="Picture 8" descr="cnty5RegionREV10120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>
          <a:xfrm>
            <a:off x="0" y="630793"/>
            <a:ext cx="4865179" cy="5793706"/>
          </a:xfrm>
        </p:spPr>
      </p:pic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4927604" y="2550181"/>
            <a:ext cx="486453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Western Wisconsin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Lead - Laurie Dolsen	 (715) 392-7977  (NW)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Stephanie Jaecks 	 (715) 365-5732  (NC)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Tim Alston 	      	 (608) 242-8040  (SW)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Rebecca Porter	 (608) 245-2648  (SW)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Deb Henning        	 (608) 884-1178  (SW Mega)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Julie Harkinson  	 (608) 772-5169  (SW Mega)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Diane Zimmer      	 (608) 884-1179  (SW Mega)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Crystal Wilson        	 (608) 264-8700  (SW Mega)</a:t>
            </a:r>
          </a:p>
        </p:txBody>
      </p:sp>
      <p:sp>
        <p:nvSpPr>
          <p:cNvPr id="12295" name="TextBox 8"/>
          <p:cNvSpPr txBox="1">
            <a:spLocks noChangeArrowheads="1"/>
          </p:cNvSpPr>
          <p:nvPr/>
        </p:nvSpPr>
        <p:spPr bwMode="auto">
          <a:xfrm>
            <a:off x="4927604" y="694624"/>
            <a:ext cx="552438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Eastern Wisconsin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Lead - Jason Johnson 	(920) 492-5728  (NE)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Teresa Rademacher	(920) 492-5657  (NE Mega)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Jennifer Lubinski   	(262) 548-5634  (SE)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Margaret Powers	(262) 521-5337  (SE Mega)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Janice Sindic      	(262) 548-5923  (SE Mega)</a:t>
            </a:r>
          </a:p>
        </p:txBody>
      </p:sp>
      <p:sp>
        <p:nvSpPr>
          <p:cNvPr id="12296" name="TextBox 9"/>
          <p:cNvSpPr txBox="1">
            <a:spLocks noChangeArrowheads="1"/>
          </p:cNvSpPr>
          <p:nvPr/>
        </p:nvSpPr>
        <p:spPr bwMode="auto">
          <a:xfrm>
            <a:off x="4927604" y="4656411"/>
            <a:ext cx="424847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Labor Compliance Investigations (Statewide)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Lead - Natalia Vega 	(262) 521-5358  (SE)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Teresa Rademacher 	(920) 492-5657  (NE)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Boula Xiong 		(608) 267-7354  (SW)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Aeronautics (Statewide)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Shannon Clary    	 (608) 264-7607  (SW)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Crystal Wilson        	 (608) 264-8700  (SW)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7784" y="2286049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NC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0746" y="213216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NW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7904" y="297507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2188" y="474549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SW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1880" y="595158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591" y="6464174"/>
            <a:ext cx="8246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04/03/18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7928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labor compliance specialist monitor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057400"/>
            <a:ext cx="7886700" cy="457200"/>
          </a:xfrm>
        </p:spPr>
        <p:txBody>
          <a:bodyPr/>
          <a:lstStyle/>
          <a:p>
            <a:r>
              <a:rPr lang="en-US" sz="3900" dirty="0">
                <a:solidFill>
                  <a:srgbClr val="D8B846"/>
                </a:solidFill>
              </a:rPr>
              <a:t>From the office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623887" y="2743200"/>
            <a:ext cx="3990841" cy="3825453"/>
          </a:xfrm>
        </p:spPr>
        <p:txBody>
          <a:bodyPr/>
          <a:lstStyle/>
          <a:p>
            <a:r>
              <a:rPr lang="en-US" sz="3500" dirty="0"/>
              <a:t>Additional Special Provisions: TrANS, DBE, payments  &amp; payrolls</a:t>
            </a:r>
          </a:p>
          <a:p>
            <a:r>
              <a:rPr lang="en-US" sz="3500" dirty="0"/>
              <a:t>Sublet requests</a:t>
            </a:r>
          </a:p>
          <a:p>
            <a:r>
              <a:rPr lang="en-US" sz="3500" dirty="0"/>
              <a:t>Apprentices</a:t>
            </a:r>
          </a:p>
          <a:p>
            <a:r>
              <a:rPr lang="en-US" sz="3500" dirty="0"/>
              <a:t>Wage rates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5EF0CF5-619E-42FF-9A20-6BF0AC9A29A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5" r="175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131295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6979" y="1459467"/>
            <a:ext cx="3733482" cy="10905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4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Where – might you see us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D512203-8154-4BC2-A3E9-CBD40DDA96B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alphaModFix/>
            <a:extLst/>
          </a:blip>
          <a:srcRect l="2109" r="2105" b="-4"/>
          <a:stretch/>
        </p:blipFill>
        <p:spPr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974330" y="2673512"/>
            <a:ext cx="3733184" cy="27294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+mn-lt"/>
              </a:rPr>
              <a:t>Attending preconstruction conferences</a:t>
            </a:r>
          </a:p>
          <a:p>
            <a:r>
              <a:rPr lang="en-US" sz="1800" dirty="0">
                <a:solidFill>
                  <a:srgbClr val="000000"/>
                </a:solidFill>
                <a:latin typeface="+mn-lt"/>
              </a:rPr>
              <a:t>Conducting interviews on site</a:t>
            </a:r>
          </a:p>
          <a:p>
            <a:r>
              <a:rPr lang="en-US" sz="1800" dirty="0">
                <a:solidFill>
                  <a:srgbClr val="000000"/>
                </a:solidFill>
                <a:latin typeface="+mn-lt"/>
              </a:rPr>
              <a:t>Tribal Coordination Meetings</a:t>
            </a:r>
          </a:p>
          <a:p>
            <a:r>
              <a:rPr lang="en-US" sz="1800" dirty="0">
                <a:solidFill>
                  <a:srgbClr val="000000"/>
                </a:solidFill>
                <a:latin typeface="+mn-lt"/>
              </a:rPr>
              <a:t>Weekly Meetings</a:t>
            </a:r>
          </a:p>
          <a:p>
            <a:endParaRPr lang="en-US" sz="15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712214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900" dirty="0">
                <a:solidFill>
                  <a:srgbClr val="D8B846"/>
                </a:solidFill>
              </a:rPr>
              <a:t>Should you communicate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3500" dirty="0"/>
              <a:t>Meetings</a:t>
            </a:r>
          </a:p>
          <a:p>
            <a:r>
              <a:rPr lang="en-US" sz="3500" dirty="0">
                <a:solidFill>
                  <a:srgbClr val="D8B846"/>
                </a:solidFill>
              </a:rPr>
              <a:t>Job site board </a:t>
            </a:r>
          </a:p>
          <a:p>
            <a:r>
              <a:rPr lang="en-US" sz="3500" dirty="0"/>
              <a:t>Project schedule</a:t>
            </a:r>
          </a:p>
          <a:p>
            <a:r>
              <a:rPr lang="en-US" sz="3500" dirty="0">
                <a:solidFill>
                  <a:srgbClr val="D8B846"/>
                </a:solidFill>
              </a:rPr>
              <a:t>Observations</a:t>
            </a:r>
          </a:p>
          <a:p>
            <a:r>
              <a:rPr lang="en-US" sz="3500" dirty="0"/>
              <a:t>DBE performance</a:t>
            </a:r>
          </a:p>
          <a:p>
            <a:r>
              <a:rPr lang="en-US" sz="3500" dirty="0">
                <a:solidFill>
                  <a:srgbClr val="D8B846"/>
                </a:solidFill>
              </a:rPr>
              <a:t>CAP reviews</a:t>
            </a:r>
            <a:endParaRPr lang="en-US" sz="3200" dirty="0">
              <a:solidFill>
                <a:srgbClr val="D8B846"/>
              </a:solidFill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1E7139E-7FC1-4E2D-9ED0-1A3FCD18D7DB}"/>
              </a:ext>
            </a:extLst>
          </p:cNvPr>
          <p:cNvSpPr txBox="1">
            <a:spLocks/>
          </p:cNvSpPr>
          <p:nvPr/>
        </p:nvSpPr>
        <p:spPr>
          <a:xfrm>
            <a:off x="4567238" y="3358661"/>
            <a:ext cx="4217743" cy="38254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 baseline="0">
                <a:solidFill>
                  <a:srgbClr val="D8B85E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rgbClr val="DCC07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/>
              <a:t>Withholding payment</a:t>
            </a:r>
          </a:p>
          <a:p>
            <a:r>
              <a:rPr lang="en-US" sz="3500" dirty="0">
                <a:solidFill>
                  <a:srgbClr val="D8B846"/>
                </a:solidFill>
              </a:rPr>
              <a:t>Diaries</a:t>
            </a:r>
          </a:p>
          <a:p>
            <a:r>
              <a:rPr lang="en-US" sz="3500" dirty="0"/>
              <a:t>Substantially Complete</a:t>
            </a:r>
          </a:p>
          <a:p>
            <a:r>
              <a:rPr lang="en-US" sz="3500" dirty="0">
                <a:solidFill>
                  <a:srgbClr val="D8B846"/>
                </a:solidFill>
              </a:rPr>
              <a:t>Dedicated Plants</a:t>
            </a:r>
          </a:p>
          <a:p>
            <a:r>
              <a:rPr lang="en-US" sz="3500" dirty="0"/>
              <a:t>Pay issues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2953175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308232" y="801866"/>
            <a:ext cx="4396154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For continuing to partner with      us to achieve compliance.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  <a:latin typeface="+mj-lt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Your help is greatly appreciated.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000000"/>
              </a:solidFill>
              <a:latin typeface="+mn-lt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453602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5FA18D-949A-474E-A357-2D8ADF11D845}"/>
              </a:ext>
            </a:extLst>
          </p:cNvPr>
          <p:cNvSpPr/>
          <p:nvPr/>
        </p:nvSpPr>
        <p:spPr>
          <a:xfrm>
            <a:off x="2873331" y="2967335"/>
            <a:ext cx="3397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88503044"/>
      </p:ext>
    </p:extLst>
  </p:cSld>
  <p:clrMapOvr>
    <a:masterClrMapping/>
  </p:clrMapOvr>
  <p:transition spd="slow">
    <p:fade/>
  </p:transition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WisDOT template standard screen gray backgroun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sDOT template standard screen blue backgroun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edia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2159</TotalTime>
  <Words>626</Words>
  <Application>Microsoft Office PowerPoint</Application>
  <PresentationFormat>On-screen Show (4:3)</PresentationFormat>
  <Paragraphs>132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Tw Cen MT</vt:lpstr>
      <vt:lpstr>Wingdings</vt:lpstr>
      <vt:lpstr>Wingdings 2</vt:lpstr>
      <vt:lpstr>WisDOT template standard screen gray background</vt:lpstr>
      <vt:lpstr>WisDOT template standard screen blue background</vt:lpstr>
      <vt:lpstr>1_Median</vt:lpstr>
      <vt:lpstr>WisDOT Labor Compliance</vt:lpstr>
      <vt:lpstr>Who, What, Where &amp; When  of labor compliance</vt:lpstr>
      <vt:lpstr>PowerPoint Presentation</vt:lpstr>
      <vt:lpstr>What does a labor compliance specialist monitor</vt:lpstr>
      <vt:lpstr>Where – might you see us</vt:lpstr>
      <vt:lpstr>When</vt:lpstr>
      <vt:lpstr>THANK YOU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KIRKPATRICK, MARY K</dc:creator>
  <cp:lastModifiedBy>Dolsen, Laurie - DOT</cp:lastModifiedBy>
  <cp:revision>134</cp:revision>
  <cp:lastPrinted>2017-04-24T18:31:24Z</cp:lastPrinted>
  <dcterms:created xsi:type="dcterms:W3CDTF">2017-03-13T20:15:47Z</dcterms:created>
  <dcterms:modified xsi:type="dcterms:W3CDTF">2019-03-04T21:17:21Z</dcterms:modified>
</cp:coreProperties>
</file>