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64" r:id="rId2"/>
  </p:sldMasterIdLst>
  <p:notesMasterIdLst>
    <p:notesMasterId r:id="rId9"/>
  </p:notesMasterIdLst>
  <p:handoutMasterIdLst>
    <p:handoutMasterId r:id="rId10"/>
  </p:handoutMasterIdLst>
  <p:sldIdLst>
    <p:sldId id="279" r:id="rId3"/>
    <p:sldId id="280" r:id="rId4"/>
    <p:sldId id="281" r:id="rId5"/>
    <p:sldId id="282" r:id="rId6"/>
    <p:sldId id="283" r:id="rId7"/>
    <p:sldId id="263" r:id="rId8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B846"/>
    <a:srgbClr val="00416A"/>
    <a:srgbClr val="1E384B"/>
    <a:srgbClr val="A028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9" autoAdjust="0"/>
    <p:restoredTop sz="91636" autoAdjust="0"/>
  </p:normalViewPr>
  <p:slideViewPr>
    <p:cSldViewPr snapToGrid="0">
      <p:cViewPr varScale="1">
        <p:scale>
          <a:sx n="99" d="100"/>
          <a:sy n="99" d="100"/>
        </p:scale>
        <p:origin x="64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23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57F26A6-6478-434A-8130-8B46218BE89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r>
              <a:rPr lang="en-US"/>
              <a:t>Wisconsin Department of Transportation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EF4D8AD4-E8FC-485C-BDDB-1134A2B67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27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5T18:30:47.3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1 102 128,'0'0'192,"0"0"0,0 0 1,0 0-33,0 0-64,0 0 64,0 0-64,0 0-32,0-102 0,0 102 32,0 0-32,0 0-32,0 0 0,0 0 33,0 0-65,0 0 32,0 0-32,0 0-32,0 0 32,0 0-65,0 0-31,0 0-128,0 0-128,0 0-97,0 0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1184054B-77F8-42CB-99ED-993D29461DD2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3350" y="1160463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r>
              <a:rPr lang="en-US"/>
              <a:t>Wisconsin Department of Transportation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275C5B2A-C6C1-46CD-8323-5F37F4106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704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3350" y="1160463"/>
            <a:ext cx="417830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5B2A-C6C1-46CD-8323-5F37F4106C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39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3350" y="1160463"/>
            <a:ext cx="417830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5B2A-C6C1-46CD-8323-5F37F4106C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31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3350" y="1160463"/>
            <a:ext cx="417830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5B2A-C6C1-46CD-8323-5F37F4106C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46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3350" y="1160463"/>
            <a:ext cx="417830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5B2A-C6C1-46CD-8323-5F37F4106C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72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3350" y="1160463"/>
            <a:ext cx="417830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5B2A-C6C1-46CD-8323-5F37F4106C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7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3350" y="1160463"/>
            <a:ext cx="417830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5B2A-C6C1-46CD-8323-5F37F4106C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66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445770" y="2163236"/>
            <a:ext cx="8229600" cy="56726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ctr">
              <a:buNone/>
              <a:defRPr sz="3525" b="1" spc="113" baseline="0">
                <a:solidFill>
                  <a:srgbClr val="A0284C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45770" y="2730496"/>
            <a:ext cx="8229600" cy="54864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ctr">
              <a:lnSpc>
                <a:spcPts val="3150"/>
              </a:lnSpc>
              <a:buNone/>
              <a:defRPr sz="3000" spc="75" baseline="0">
                <a:solidFill>
                  <a:srgbClr val="A0284C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Title of Presenter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445770" y="3505200"/>
            <a:ext cx="8229600" cy="100584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ctr">
              <a:lnSpc>
                <a:spcPts val="2025"/>
              </a:lnSpc>
              <a:spcBef>
                <a:spcPts val="0"/>
              </a:spcBef>
              <a:buNone/>
              <a:defRPr sz="2100" spc="75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Name of Conference or Event</a:t>
            </a:r>
          </a:p>
          <a:p>
            <a:pPr lvl="0"/>
            <a:r>
              <a:rPr lang="en-US" dirty="0"/>
              <a:t>Location, City, State</a:t>
            </a:r>
          </a:p>
        </p:txBody>
      </p:sp>
      <p:sp>
        <p:nvSpPr>
          <p:cNvPr id="11" name="Text Placehold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445770" y="4559300"/>
            <a:ext cx="8229600" cy="482600"/>
          </a:xfrm>
          <a:prstGeom prst="rect">
            <a:avLst/>
          </a:prstGeom>
        </p:spPr>
        <p:txBody>
          <a:bodyPr lIns="0" tIns="0" rIns="0" anchor="t" anchorCtr="0"/>
          <a:lstStyle>
            <a:lvl1pPr marL="0" indent="0" algn="ctr">
              <a:buNone/>
              <a:defRPr sz="1875" b="1" baseline="0">
                <a:solidFill>
                  <a:srgbClr val="A0284C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Month Day, Year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445770" y="594360"/>
            <a:ext cx="8229600" cy="147574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lnSpc>
                <a:spcPts val="4200"/>
              </a:lnSpc>
              <a:defRPr sz="4725" b="1" spc="75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Presentation title line 1</a:t>
            </a:r>
            <a:br>
              <a:rPr lang="en-US" dirty="0"/>
            </a:br>
            <a:r>
              <a:rPr lang="en-US" dirty="0"/>
              <a:t>Line 2 optional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70" y="5290247"/>
            <a:ext cx="857250" cy="1143000"/>
          </a:xfrm>
          <a:prstGeom prst="rect">
            <a:avLst/>
          </a:prstGeom>
          <a:effectLst>
            <a:outerShdw blurRad="190500" algn="ctr" rotWithShape="0">
              <a:schemeClr val="tx1">
                <a:lumMod val="50000"/>
                <a:lumOff val="50000"/>
                <a:alpha val="7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8572209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5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908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302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001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524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736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123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6726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158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xampl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445770" y="2163236"/>
            <a:ext cx="8229600" cy="56726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ctr">
              <a:buNone/>
              <a:defRPr sz="3525" b="1" spc="113" baseline="0">
                <a:solidFill>
                  <a:srgbClr val="A0284C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45770" y="2730496"/>
            <a:ext cx="8229600" cy="54864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ctr">
              <a:lnSpc>
                <a:spcPts val="3150"/>
              </a:lnSpc>
              <a:buNone/>
              <a:defRPr sz="3000" spc="75" baseline="0">
                <a:solidFill>
                  <a:srgbClr val="A0284C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Title of Presenter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445770" y="3505200"/>
            <a:ext cx="8229600" cy="100584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ctr">
              <a:lnSpc>
                <a:spcPts val="2025"/>
              </a:lnSpc>
              <a:spcBef>
                <a:spcPts val="0"/>
              </a:spcBef>
              <a:buNone/>
              <a:defRPr sz="2100" spc="75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Name of Conference or Event</a:t>
            </a:r>
          </a:p>
          <a:p>
            <a:pPr lvl="0"/>
            <a:r>
              <a:rPr lang="en-US" dirty="0"/>
              <a:t>Location, City, State</a:t>
            </a:r>
          </a:p>
        </p:txBody>
      </p:sp>
      <p:sp>
        <p:nvSpPr>
          <p:cNvPr id="11" name="Text Placehold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445770" y="4559300"/>
            <a:ext cx="8229600" cy="482600"/>
          </a:xfrm>
          <a:prstGeom prst="rect">
            <a:avLst/>
          </a:prstGeom>
        </p:spPr>
        <p:txBody>
          <a:bodyPr lIns="0" tIns="0" rIns="0" anchor="t" anchorCtr="0"/>
          <a:lstStyle>
            <a:lvl1pPr marL="0" indent="0" algn="ctr">
              <a:buNone/>
              <a:defRPr sz="1875" b="1" baseline="0">
                <a:solidFill>
                  <a:srgbClr val="A0284C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Month Day, Year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445770" y="594360"/>
            <a:ext cx="8229600" cy="147574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lnSpc>
                <a:spcPts val="4200"/>
              </a:lnSpc>
              <a:defRPr sz="4725" b="1" spc="75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Presentation title line 1</a:t>
            </a:r>
            <a:br>
              <a:rPr lang="en-US" dirty="0"/>
            </a:br>
            <a:r>
              <a:rPr lang="en-US" dirty="0"/>
              <a:t>Line 2 optional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70" y="5290247"/>
            <a:ext cx="857250" cy="1143000"/>
          </a:xfrm>
          <a:prstGeom prst="rect">
            <a:avLst/>
          </a:prstGeom>
          <a:effectLst>
            <a:outerShdw blurRad="190500" algn="ctr" rotWithShape="0">
              <a:schemeClr val="tx1">
                <a:lumMod val="50000"/>
                <a:lumOff val="50000"/>
                <a:alpha val="7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2964273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: pictur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45770" y="594360"/>
            <a:ext cx="8229600" cy="127052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3300"/>
              </a:lnSpc>
              <a:defRPr sz="3375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picture and bullets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45770" y="1930401"/>
            <a:ext cx="8229600" cy="457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2550"/>
              </a:lnSpc>
              <a:spcBef>
                <a:spcPts val="0"/>
              </a:spcBef>
              <a:buNone/>
              <a:defRPr sz="2700" b="1">
                <a:solidFill>
                  <a:srgbClr val="A0284C"/>
                </a:solidFill>
                <a:latin typeface="Arial Narrow" panose="020B060602020203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here to edit subhead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45770" y="2743201"/>
            <a:ext cx="4070474" cy="3825453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  <a:lvl2pPr marL="514350" indent="-171450">
              <a:buFont typeface="Wingdings" panose="05000000000000000000" pitchFamily="2" charset="2"/>
              <a:buChar char="§"/>
              <a:defRPr sz="2100" baseline="0">
                <a:solidFill>
                  <a:srgbClr val="A0284C"/>
                </a:solidFill>
                <a:latin typeface="Arial Narrow" panose="020B0606020202030204" pitchFamily="34" charset="0"/>
              </a:defRPr>
            </a:lvl2pPr>
            <a:lvl3pPr>
              <a:defRPr sz="1800" baseline="0">
                <a:solidFill>
                  <a:srgbClr val="00416A"/>
                </a:solidFill>
                <a:latin typeface="Arial Narrow" panose="020B0606020202030204" pitchFamily="34" charset="0"/>
              </a:defRPr>
            </a:lvl3pPr>
            <a:lvl4pPr marL="1200150" indent="-171450">
              <a:buFont typeface="Wingdings" panose="05000000000000000000" pitchFamily="2" charset="2"/>
              <a:buChar char="§"/>
              <a:defRPr sz="1650" baseline="0">
                <a:solidFill>
                  <a:srgbClr val="A0284C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here to edit bullet 1</a:t>
            </a:r>
          </a:p>
          <a:p>
            <a:pPr lvl="1"/>
            <a:r>
              <a:rPr lang="en-US" dirty="0"/>
              <a:t>Click here to edit bullet 2</a:t>
            </a:r>
          </a:p>
          <a:p>
            <a:pPr lvl="2"/>
            <a:r>
              <a:rPr lang="en-US" dirty="0"/>
              <a:t>Click here to edit bullet 3</a:t>
            </a:r>
          </a:p>
          <a:p>
            <a:pPr lvl="3"/>
            <a:r>
              <a:rPr lang="en-US" dirty="0"/>
              <a:t>Click here to edit bullet 4</a:t>
            </a:r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4746948" y="2743200"/>
            <a:ext cx="3928422" cy="3800052"/>
          </a:xfrm>
          <a:prstGeom prst="rect">
            <a:avLst/>
          </a:prstGeom>
          <a:effectLst>
            <a:outerShdw blurRad="88900" algn="tl" rotWithShape="0">
              <a:schemeClr val="tx2">
                <a:lumMod val="50000"/>
                <a:alpha val="70000"/>
              </a:schemeClr>
            </a:outerShdw>
          </a:effectLst>
        </p:spPr>
        <p:txBody>
          <a:bodyPr tIns="914400"/>
          <a:lstStyle>
            <a:lvl1pPr marL="0" indent="0" algn="ctr">
              <a:lnSpc>
                <a:spcPts val="2025"/>
              </a:lnSpc>
              <a:spcBef>
                <a:spcPts val="0"/>
              </a:spcBef>
              <a:buNone/>
              <a:defRPr sz="18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Double click on icon </a:t>
            </a:r>
            <a:br>
              <a:rPr lang="en-US" dirty="0"/>
            </a:br>
            <a:r>
              <a:rPr lang="en-US" dirty="0"/>
              <a:t>below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345652572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xample: Bullet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45770" y="594361"/>
            <a:ext cx="8229600" cy="1325563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3300"/>
              </a:lnSpc>
              <a:defRPr sz="3375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bullets only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5770" y="2286000"/>
            <a:ext cx="8229600" cy="4351338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24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  <a:lvl2pPr marL="514350" indent="-171450">
              <a:buFont typeface="Wingdings" panose="05000000000000000000" pitchFamily="2" charset="2"/>
              <a:buChar char="§"/>
              <a:defRPr sz="2100" baseline="0">
                <a:solidFill>
                  <a:srgbClr val="A0284C"/>
                </a:solidFill>
                <a:latin typeface="Arial Narrow" panose="020B0606020202030204" pitchFamily="34" charset="0"/>
              </a:defRPr>
            </a:lvl2pPr>
            <a:lvl3pPr>
              <a:defRPr sz="1800" baseline="0">
                <a:solidFill>
                  <a:srgbClr val="00416A"/>
                </a:solidFill>
                <a:latin typeface="Arial Narrow" panose="020B0606020202030204" pitchFamily="34" charset="0"/>
              </a:defRPr>
            </a:lvl3pPr>
            <a:lvl4pPr marL="1243013" indent="-214313">
              <a:buFont typeface="Wingdings" panose="05000000000000000000" pitchFamily="2" charset="2"/>
              <a:buChar char="§"/>
              <a:defRPr sz="1650" baseline="0">
                <a:solidFill>
                  <a:srgbClr val="A0284C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here to edit bullet 1</a:t>
            </a:r>
          </a:p>
          <a:p>
            <a:pPr lvl="1"/>
            <a:r>
              <a:rPr lang="en-US" dirty="0"/>
              <a:t>Click here to edit bullet 2</a:t>
            </a:r>
          </a:p>
          <a:p>
            <a:pPr lvl="2"/>
            <a:r>
              <a:rPr lang="en-US" dirty="0"/>
              <a:t>Click here to edit bullet 3</a:t>
            </a:r>
          </a:p>
          <a:p>
            <a:pPr lvl="3"/>
            <a:r>
              <a:rPr lang="en-US" dirty="0"/>
              <a:t>Click here to edit bullet 4</a:t>
            </a:r>
          </a:p>
        </p:txBody>
      </p:sp>
    </p:spTree>
    <p:extLst>
      <p:ext uri="{BB962C8B-B14F-4D97-AF65-F5344CB8AC3E}">
        <p14:creationId xmlns:p14="http://schemas.microsoft.com/office/powerpoint/2010/main" val="2930033107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: Bullet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45770" y="594361"/>
            <a:ext cx="8229600" cy="1325563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3300"/>
              </a:lnSpc>
              <a:defRPr sz="3375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bullets only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5770" y="2286000"/>
            <a:ext cx="8229600" cy="4351338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24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  <a:lvl2pPr marL="514350" indent="-171450">
              <a:buFont typeface="Wingdings" panose="05000000000000000000" pitchFamily="2" charset="2"/>
              <a:buChar char="§"/>
              <a:defRPr sz="2100" baseline="0">
                <a:solidFill>
                  <a:srgbClr val="A0284C"/>
                </a:solidFill>
                <a:latin typeface="Arial Narrow" panose="020B0606020202030204" pitchFamily="34" charset="0"/>
              </a:defRPr>
            </a:lvl2pPr>
            <a:lvl3pPr>
              <a:defRPr sz="1800" baseline="0">
                <a:solidFill>
                  <a:srgbClr val="00416A"/>
                </a:solidFill>
                <a:latin typeface="Arial Narrow" panose="020B0606020202030204" pitchFamily="34" charset="0"/>
              </a:defRPr>
            </a:lvl3pPr>
            <a:lvl4pPr marL="1243013" indent="-214313">
              <a:buFont typeface="Wingdings" panose="05000000000000000000" pitchFamily="2" charset="2"/>
              <a:buChar char="§"/>
              <a:defRPr sz="1650" baseline="0">
                <a:solidFill>
                  <a:srgbClr val="A0284C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here to edit bullet 1</a:t>
            </a:r>
          </a:p>
          <a:p>
            <a:pPr lvl="1"/>
            <a:r>
              <a:rPr lang="en-US" dirty="0"/>
              <a:t>Click here to edit bullet 2</a:t>
            </a:r>
          </a:p>
          <a:p>
            <a:pPr lvl="2"/>
            <a:r>
              <a:rPr lang="en-US" dirty="0"/>
              <a:t>Click here to edit bullet 3</a:t>
            </a:r>
          </a:p>
          <a:p>
            <a:pPr lvl="3"/>
            <a:r>
              <a:rPr lang="en-US" dirty="0"/>
              <a:t>Click here to edit bullet 4</a:t>
            </a:r>
          </a:p>
        </p:txBody>
      </p:sp>
    </p:spTree>
    <p:extLst>
      <p:ext uri="{BB962C8B-B14F-4D97-AF65-F5344CB8AC3E}">
        <p14:creationId xmlns:p14="http://schemas.microsoft.com/office/powerpoint/2010/main" val="457125490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 picture o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45770" y="594360"/>
            <a:ext cx="8229600" cy="127052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3300"/>
              </a:lnSpc>
              <a:defRPr sz="3375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picture or graph only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45770" y="1930401"/>
            <a:ext cx="8229600" cy="457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2550"/>
              </a:lnSpc>
              <a:spcBef>
                <a:spcPts val="0"/>
              </a:spcBef>
              <a:buNone/>
              <a:defRPr sz="2700" b="1">
                <a:solidFill>
                  <a:srgbClr val="A0284C"/>
                </a:solidFill>
                <a:latin typeface="Arial Narrow" panose="020B060602020203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here to edit subhead</a:t>
            </a:r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445770" y="2743201"/>
            <a:ext cx="8229600" cy="3825879"/>
          </a:xfrm>
          <a:prstGeom prst="rect">
            <a:avLst/>
          </a:prstGeom>
          <a:effectLst>
            <a:outerShdw blurRad="101600" algn="tl" rotWithShape="0">
              <a:schemeClr val="tx2">
                <a:lumMod val="50000"/>
                <a:alpha val="70000"/>
              </a:schemeClr>
            </a:outerShdw>
          </a:effectLst>
        </p:spPr>
        <p:txBody>
          <a:bodyPr tIns="914400"/>
          <a:lstStyle>
            <a:lvl1pPr marL="0" indent="0" algn="ctr">
              <a:lnSpc>
                <a:spcPts val="2025"/>
              </a:lnSpc>
              <a:spcBef>
                <a:spcPts val="0"/>
              </a:spcBef>
              <a:buNone/>
              <a:defRPr sz="18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Double click on icon below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608552125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: Subhead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45770" y="594360"/>
            <a:ext cx="8229600" cy="127052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3300"/>
              </a:lnSpc>
              <a:defRPr sz="3375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subhead and bullets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45770" y="1930401"/>
            <a:ext cx="8229600" cy="457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2550"/>
              </a:lnSpc>
              <a:spcBef>
                <a:spcPts val="0"/>
              </a:spcBef>
              <a:buNone/>
              <a:defRPr sz="2700" b="1">
                <a:solidFill>
                  <a:srgbClr val="A0284C"/>
                </a:solidFill>
                <a:latin typeface="Arial Narrow" panose="020B060602020203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here to edit subhead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45770" y="2743201"/>
            <a:ext cx="8229600" cy="3825453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  <a:lvl2pPr marL="514350" indent="-171450">
              <a:buFont typeface="Wingdings" panose="05000000000000000000" pitchFamily="2" charset="2"/>
              <a:buChar char="§"/>
              <a:defRPr sz="2100" baseline="0">
                <a:solidFill>
                  <a:srgbClr val="A0284C"/>
                </a:solidFill>
                <a:latin typeface="Arial Narrow" panose="020B0606020202030204" pitchFamily="34" charset="0"/>
              </a:defRPr>
            </a:lvl2pPr>
            <a:lvl3pPr>
              <a:defRPr sz="1800" baseline="0">
                <a:solidFill>
                  <a:srgbClr val="00416A"/>
                </a:solidFill>
                <a:latin typeface="Arial Narrow" panose="020B0606020202030204" pitchFamily="34" charset="0"/>
              </a:defRPr>
            </a:lvl3pPr>
            <a:lvl4pPr marL="1243013" indent="-214313">
              <a:buFont typeface="Wingdings" panose="05000000000000000000" pitchFamily="2" charset="2"/>
              <a:buChar char="§"/>
              <a:defRPr sz="1650" baseline="0">
                <a:solidFill>
                  <a:srgbClr val="A0284C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here to edit bullet 1</a:t>
            </a:r>
          </a:p>
          <a:p>
            <a:pPr lvl="1"/>
            <a:r>
              <a:rPr lang="en-US" dirty="0"/>
              <a:t>Click here to edit bullet 2</a:t>
            </a:r>
          </a:p>
          <a:p>
            <a:pPr lvl="2"/>
            <a:r>
              <a:rPr lang="en-US" dirty="0"/>
              <a:t>Click here to edit bullet 3</a:t>
            </a:r>
          </a:p>
          <a:p>
            <a:pPr lvl="3"/>
            <a:r>
              <a:rPr lang="en-US" dirty="0"/>
              <a:t>Click here to edit bullet 4</a:t>
            </a:r>
          </a:p>
        </p:txBody>
      </p:sp>
    </p:spTree>
    <p:extLst>
      <p:ext uri="{BB962C8B-B14F-4D97-AF65-F5344CB8AC3E}">
        <p14:creationId xmlns:p14="http://schemas.microsoft.com/office/powerpoint/2010/main" val="303585178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 subhead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45770" y="594360"/>
            <a:ext cx="8229600" cy="127052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3300"/>
              </a:lnSpc>
              <a:defRPr sz="3375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subhead and paragraph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45770" y="1930401"/>
            <a:ext cx="8229600" cy="457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2550"/>
              </a:lnSpc>
              <a:spcBef>
                <a:spcPts val="0"/>
              </a:spcBef>
              <a:buNone/>
              <a:defRPr sz="2700" b="1">
                <a:solidFill>
                  <a:srgbClr val="A0284C"/>
                </a:solidFill>
                <a:latin typeface="Arial Narrow" panose="020B060602020203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here to edit subhead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45770" y="2743201"/>
            <a:ext cx="8229600" cy="382545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325"/>
              </a:lnSpc>
              <a:buNone/>
              <a:defRPr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  <a:lvl2pPr>
              <a:defRPr baseline="0">
                <a:solidFill>
                  <a:srgbClr val="DCC070"/>
                </a:solidFill>
                <a:latin typeface="Arial Narrow" panose="020B0606020202030204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 Narrow" panose="020B0606020202030204" pitchFamily="34" charset="0"/>
              </a:defRPr>
            </a:lvl3pPr>
            <a:lvl4pPr>
              <a:defRPr baseline="0">
                <a:solidFill>
                  <a:srgbClr val="FFC000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here to edit paragraph.</a:t>
            </a:r>
          </a:p>
        </p:txBody>
      </p:sp>
    </p:spTree>
    <p:extLst>
      <p:ext uri="{BB962C8B-B14F-4D97-AF65-F5344CB8AC3E}">
        <p14:creationId xmlns:p14="http://schemas.microsoft.com/office/powerpoint/2010/main" val="613432053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1354197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325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02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739" y="4360550"/>
            <a:ext cx="2831979" cy="24974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23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0" r:id="rId2"/>
    <p:sldLayoutId id="2147483657" r:id="rId3"/>
    <p:sldLayoutId id="2147483661" r:id="rId4"/>
    <p:sldLayoutId id="2147483658" r:id="rId5"/>
    <p:sldLayoutId id="2147483659" r:id="rId6"/>
    <p:sldLayoutId id="2147483663" r:id="rId7"/>
  </p:sldLayoutIdLst>
  <p:transition spd="slow">
    <p:fad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0826F2-5FBD-4CCD-81B3-C5E86A9235B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739" y="4360550"/>
            <a:ext cx="2831979" cy="249745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7F50D85-107E-4848-9691-385DFFBA369C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38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5770" y="2666083"/>
            <a:ext cx="8229600" cy="567260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/>
              <a:t>Jim Koenig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-925830" y="3290426"/>
            <a:ext cx="10972800" cy="548640"/>
          </a:xfrm>
        </p:spPr>
        <p:txBody>
          <a:bodyPr/>
          <a:lstStyle/>
          <a:p>
            <a:r>
              <a:rPr lang="en-US" dirty="0"/>
              <a:t>NW Region PDS Supervisor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746985" y="4607488"/>
            <a:ext cx="5650029" cy="1005840"/>
          </a:xfrm>
        </p:spPr>
        <p:txBody>
          <a:bodyPr>
            <a:normAutofit/>
          </a:bodyPr>
          <a:lstStyle/>
          <a:p>
            <a:r>
              <a:rPr lang="en-US" dirty="0"/>
              <a:t>2019 NW Region Construction Training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-914400" y="5895191"/>
            <a:ext cx="10972800" cy="482600"/>
          </a:xfrm>
        </p:spPr>
        <p:txBody>
          <a:bodyPr/>
          <a:lstStyle/>
          <a:p>
            <a:r>
              <a:rPr lang="en-US" dirty="0"/>
              <a:t>March 21, 2019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Cost to Complete Process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/>
              <p14:cNvContentPartPr/>
              <p14:nvPr/>
            </p14:nvContentPartPr>
            <p14:xfrm>
              <a:off x="14508192" y="1536192"/>
              <a:ext cx="360" cy="370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499192" y="1527192"/>
                <a:ext cx="18000" cy="54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701373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800"/>
              </a:lnSpc>
            </a:pPr>
            <a:r>
              <a:rPr lang="en-US" sz="4800" dirty="0"/>
              <a:t>What is Cost to 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769" y="2005445"/>
            <a:ext cx="7926705" cy="4258194"/>
          </a:xfrm>
        </p:spPr>
        <p:txBody>
          <a:bodyPr>
            <a:normAutofit/>
          </a:bodyPr>
          <a:lstStyle/>
          <a:p>
            <a:r>
              <a:rPr lang="en-US" dirty="0"/>
              <a:t>A process to forecast a construction project’s final cost. </a:t>
            </a:r>
          </a:p>
          <a:p>
            <a:endParaRPr lang="en-US" dirty="0"/>
          </a:p>
          <a:p>
            <a:r>
              <a:rPr lang="en-US" dirty="0"/>
              <a:t>The intent of this process is not to determine design quality but rather to proactively identify cost variations so the final cost of the project can be projected.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39665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800"/>
              </a:lnSpc>
            </a:pPr>
            <a:r>
              <a:rPr lang="en-US" sz="4800" dirty="0"/>
              <a:t>Why do Cost to 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769" y="2005445"/>
            <a:ext cx="7926705" cy="4258194"/>
          </a:xfrm>
        </p:spPr>
        <p:txBody>
          <a:bodyPr>
            <a:normAutofit/>
          </a:bodyPr>
          <a:lstStyle/>
          <a:p>
            <a:r>
              <a:rPr lang="en-US" dirty="0"/>
              <a:t>By proactively identifying issues early, action can be taken to minimize costs, identify trends, and gauge the final construction cost.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327587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800"/>
              </a:lnSpc>
            </a:pPr>
            <a:r>
              <a:rPr lang="en-US" sz="4800" dirty="0"/>
              <a:t>When do we do Cost to 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769" y="2005445"/>
            <a:ext cx="7926705" cy="4258194"/>
          </a:xfrm>
        </p:spPr>
        <p:txBody>
          <a:bodyPr>
            <a:normAutofit/>
          </a:bodyPr>
          <a:lstStyle/>
          <a:p>
            <a:r>
              <a:rPr lang="en-US" dirty="0"/>
              <a:t>Cost to complete will be completed on all NWR construction projects that have a contract time longer than 28 days.</a:t>
            </a:r>
          </a:p>
        </p:txBody>
      </p:sp>
    </p:spTree>
    <p:extLst>
      <p:ext uri="{BB962C8B-B14F-4D97-AF65-F5344CB8AC3E}">
        <p14:creationId xmlns:p14="http://schemas.microsoft.com/office/powerpoint/2010/main" val="1353992862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800"/>
              </a:lnSpc>
            </a:pPr>
            <a:r>
              <a:rPr lang="en-US" sz="4800" dirty="0"/>
              <a:t>Who does Cost to 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769" y="2005445"/>
            <a:ext cx="7926705" cy="4258194"/>
          </a:xfrm>
        </p:spPr>
        <p:txBody>
          <a:bodyPr>
            <a:normAutofit/>
          </a:bodyPr>
          <a:lstStyle/>
          <a:p>
            <a:r>
              <a:rPr lang="en-US" dirty="0"/>
              <a:t>Jennifer Oldenburg is the </a:t>
            </a:r>
            <a:r>
              <a:rPr lang="en-US" dirty="0" err="1"/>
              <a:t>WisDOT</a:t>
            </a:r>
            <a:r>
              <a:rPr lang="en-US" dirty="0"/>
              <a:t> staff that is responsible for administering Cost to Complete for the NWR.</a:t>
            </a:r>
          </a:p>
          <a:p>
            <a:endParaRPr lang="en-US" dirty="0"/>
          </a:p>
          <a:p>
            <a:r>
              <a:rPr lang="en-US" dirty="0"/>
              <a:t>Jennifer will provide the Cost to Complete spread sheet, Project Leader instructions, and a Cost to Complete Guide to the construction project leader.</a:t>
            </a:r>
          </a:p>
          <a:p>
            <a:endParaRPr lang="en-US" dirty="0"/>
          </a:p>
          <a:p>
            <a:r>
              <a:rPr lang="en-US" dirty="0"/>
              <a:t>The construction project leader completes the spread sheet by the first Friday of the Month and returns the spread sheet to Jennifer.</a:t>
            </a:r>
          </a:p>
          <a:p>
            <a:endParaRPr lang="en-US" dirty="0"/>
          </a:p>
          <a:p>
            <a:r>
              <a:rPr lang="en-US" dirty="0"/>
              <a:t>Jennifer compiles all of the projects into one report by the following Wednesday.</a:t>
            </a:r>
          </a:p>
        </p:txBody>
      </p:sp>
    </p:spTree>
    <p:extLst>
      <p:ext uri="{BB962C8B-B14F-4D97-AF65-F5344CB8AC3E}">
        <p14:creationId xmlns:p14="http://schemas.microsoft.com/office/powerpoint/2010/main" val="1099155665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2046" y="1782472"/>
            <a:ext cx="5059907" cy="994172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en-US" sz="5400" dirty="0"/>
              <a:t>Questions?</a:t>
            </a:r>
            <a:endParaRPr lang="en-US" sz="36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E01E378-AB45-40B8-80FA-B8D872D12FE0}"/>
              </a:ext>
            </a:extLst>
          </p:cNvPr>
          <p:cNvSpPr txBox="1">
            <a:spLocks/>
          </p:cNvSpPr>
          <p:nvPr/>
        </p:nvSpPr>
        <p:spPr>
          <a:xfrm>
            <a:off x="211398" y="4391024"/>
            <a:ext cx="8721204" cy="229552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ts val="3300"/>
              </a:lnSpc>
              <a:spcBef>
                <a:spcPct val="0"/>
              </a:spcBef>
              <a:buNone/>
              <a:defRPr sz="3375" b="1" kern="1200" baseline="0">
                <a:solidFill>
                  <a:srgbClr val="00416A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4013174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WisDOT template widescreen gray backgrou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WisDOT template widescreen gray backgroun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3038</TotalTime>
  <Words>250</Words>
  <Application>Microsoft Office PowerPoint</Application>
  <PresentationFormat>On-screen Show (4:3)</PresentationFormat>
  <Paragraphs>40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Wingdings</vt:lpstr>
      <vt:lpstr>WisDOT template widescreen gray background</vt:lpstr>
      <vt:lpstr>1_WisDOT template widescreen gray background</vt:lpstr>
      <vt:lpstr>Cost to Complete Process</vt:lpstr>
      <vt:lpstr>What is Cost to Complete</vt:lpstr>
      <vt:lpstr>Why do Cost to Complete</vt:lpstr>
      <vt:lpstr>When do we do Cost to Complete</vt:lpstr>
      <vt:lpstr>Who does Cost to Complete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KIRKPATRICK, MARY K</dc:creator>
  <cp:lastModifiedBy>Koenig, James - DOT</cp:lastModifiedBy>
  <cp:revision>135</cp:revision>
  <cp:lastPrinted>2017-04-24T18:33:41Z</cp:lastPrinted>
  <dcterms:created xsi:type="dcterms:W3CDTF">2017-03-24T16:34:12Z</dcterms:created>
  <dcterms:modified xsi:type="dcterms:W3CDTF">2019-03-13T18:54:08Z</dcterms:modified>
</cp:coreProperties>
</file>