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handoutMasterIdLst>
    <p:handoutMasterId r:id="rId32"/>
  </p:handoutMasterIdLst>
  <p:sldIdLst>
    <p:sldId id="317" r:id="rId2"/>
    <p:sldId id="318" r:id="rId3"/>
    <p:sldId id="257" r:id="rId4"/>
    <p:sldId id="258" r:id="rId5"/>
    <p:sldId id="259" r:id="rId6"/>
    <p:sldId id="281" r:id="rId7"/>
    <p:sldId id="262" r:id="rId8"/>
    <p:sldId id="263" r:id="rId9"/>
    <p:sldId id="323" r:id="rId10"/>
    <p:sldId id="264" r:id="rId11"/>
    <p:sldId id="265" r:id="rId12"/>
    <p:sldId id="284" r:id="rId13"/>
    <p:sldId id="276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2" r:id="rId22"/>
    <p:sldId id="273" r:id="rId23"/>
    <p:sldId id="319" r:id="rId24"/>
    <p:sldId id="282" r:id="rId25"/>
    <p:sldId id="322" r:id="rId26"/>
    <p:sldId id="286" r:id="rId27"/>
    <p:sldId id="287" r:id="rId28"/>
    <p:sldId id="320" r:id="rId29"/>
    <p:sldId id="316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LL, KRIS M" initials="GKM" lastIdx="1" clrIdx="0">
    <p:extLst>
      <p:ext uri="{19B8F6BF-5375-455C-9EA6-DF929625EA0E}">
        <p15:presenceInfo xmlns:p15="http://schemas.microsoft.com/office/powerpoint/2012/main" userId="S-1-5-21-2014430026-1432593244-2068819953-358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15" autoAdjust="0"/>
  </p:normalViewPr>
  <p:slideViewPr>
    <p:cSldViewPr snapToGrid="0">
      <p:cViewPr varScale="1">
        <p:scale>
          <a:sx n="71" d="100"/>
          <a:sy n="71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77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33E58-4824-402A-99D0-D67EFC40967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FF5A-0FCE-4147-ACC3-5606FD21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7761A-A668-4243-B08C-0593D0F7BBB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4D871-377E-41BE-A818-5BA7A85F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baseline="0" dirty="0"/>
          </a:p>
          <a:p>
            <a:r>
              <a:rPr lang="en-US" sz="2000" baseline="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0A18B-3597-47A2-A734-91F586B947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7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</a:t>
            </a:r>
            <a:r>
              <a:rPr lang="en-US" baseline="0" dirty="0"/>
              <a:t> </a:t>
            </a:r>
            <a:r>
              <a:rPr lang="en-US" dirty="0"/>
              <a:t>CS documents that records are received, provided to the reviewer, fills in “reviewed by” in PT.  When complete, reviewer submits the completed DT2075 to the CS.</a:t>
            </a:r>
          </a:p>
          <a:p>
            <a:r>
              <a:rPr lang="en-US" dirty="0"/>
              <a:t>Although I know many times, issues are resolved during the review.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PM can direct the semi-final be sent if review of records is complete, certification of materials is complete, and any issues related to the Payroll Clear date have been communicated to the PM &amp; contractor.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PM reviews &amp; approves the semi-final and notifies the CS.  The CS sends a hard copy of it to the contractor and enters “semi-final to contractor” date in PT.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5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days into the</a:t>
            </a:r>
            <a:r>
              <a:rPr lang="en-US" baseline="0" dirty="0"/>
              <a:t> 30 days, an e-mail sent to CS, PM &amp; PE from Roadway </a:t>
            </a:r>
            <a:r>
              <a:rPr lang="en-US" baseline="0" dirty="0" err="1"/>
              <a:t>Stds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If CS has not received a response in 30 days, he/she follows up with PM, PE or Contractor. </a:t>
            </a:r>
          </a:p>
          <a:p>
            <a:r>
              <a:rPr lang="en-US" baseline="0" dirty="0"/>
              <a:t>If no issues, CS puts in the same date the semi-final was returned.  Many times issues are already being addressed during the 30 day timeline.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“Subcontractor Final Payment and Retainage Certificate” – Contractor stating all subs paid and no retainage is being withheld.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3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CS prepares and distributes the Completion Certificate to the bonding company, project files, FHWA (when applicable) and enters the date in 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As-built Plan comments:  Do not separate out revised structure</a:t>
            </a:r>
            <a:r>
              <a:rPr lang="en-US" baseline="0" dirty="0"/>
              <a:t> pages.  Better if document not “read only” protected.  Con Mods:  want the number of con mods, the amount of each and the total of all con mods.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submit password protected or “read only” electronic files.  Work Completed date is the Substantially Complete/Time Charges Stopped date, not the All Contract Work Completed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5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“Status” in PT.  Date</a:t>
            </a:r>
            <a:r>
              <a:rPr lang="en-US" baseline="0" dirty="0"/>
              <a:t> fields </a:t>
            </a:r>
            <a:r>
              <a:rPr lang="en-US" dirty="0"/>
              <a:t>without drop down boxes are transferred from another source – usually FM or FIT.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Fit, Merge and Send will be obsolete! Yay!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baseline="0" dirty="0"/>
          </a:p>
          <a:p>
            <a:r>
              <a:rPr lang="en-US" sz="2000" baseline="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0A18B-3597-47A2-A734-91F586B947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Pantry under “Statewide Forms”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PDS Chief:</a:t>
            </a:r>
            <a:r>
              <a:rPr lang="en-US" baseline="0" dirty="0"/>
              <a:t> </a:t>
            </a:r>
            <a:r>
              <a:rPr lang="en-US" dirty="0"/>
              <a:t>Responsible for performance for all project closeout timelines on</a:t>
            </a:r>
            <a:r>
              <a:rPr lang="en-US" baseline="0" dirty="0"/>
              <a:t> a monthly basis.</a:t>
            </a:r>
          </a:p>
          <a:p>
            <a:r>
              <a:rPr lang="en-US" baseline="0" dirty="0"/>
              <a:t>CS:  Promotes flow of information. Trains project staff in closeout process. Enter late reason codes; receive, track &amp; distribute documents, monitor and update fields in PT, reduce retainage after PM notification, completion certificate, etc. </a:t>
            </a:r>
          </a:p>
          <a:p>
            <a:r>
              <a:rPr lang="en-US" baseline="0" dirty="0"/>
              <a:t>PE: Complete evaluations, compile records, resolve remaining issues, enter Semi-Final and Final Estimates in FM + inform the PM.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PM:  review and sign closeout documents, complete or delegate finals review, approve semi-final estimate, request CS to reduce retainer, request CS to send Final Acceptance </a:t>
            </a:r>
            <a:r>
              <a:rPr lang="en-US" dirty="0" err="1"/>
              <a:t>Ltr</a:t>
            </a:r>
            <a:r>
              <a:rPr lang="en-US" dirty="0"/>
              <a:t>, approve Final Estimate, sign completion certificate.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Contractor:  Work with Labor Compliance on payroll/wage issues. Resolve quantity issues. Review &amp; return semi-final within 30 calendar days. Complete DQI with PE. Complete subcontractor certification &amp; evaluation of project team.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Labor Compliance:</a:t>
            </a:r>
            <a:r>
              <a:rPr lang="en-US" baseline="0" dirty="0"/>
              <a:t>  </a:t>
            </a:r>
            <a:r>
              <a:rPr lang="en-US" dirty="0"/>
              <a:t>Enter reason codes and remarks in PT when payroll issues delay closeout. Complete final payroll audit, enter payroll clear date into PT and notify closeout team (via e-mail). </a:t>
            </a:r>
            <a:endParaRPr lang="en-US" u="sng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#2.  Except</a:t>
            </a:r>
            <a:r>
              <a:rPr lang="en-US" baseline="0" dirty="0"/>
              <a:t> punch list items and contract items associated with proving periods.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proving period, see the handout of Standard Spec 646.3.3.4.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Contract work must be substantially complete and punch-list has been completed before PE (in consultation with PM) issues conditional final acceptance to contractor. Conditional Final Acceptance is not in Field Manager.  The PE/PM informs the CS and CS sends the letter stating</a:t>
            </a:r>
            <a:r>
              <a:rPr lang="en-US" baseline="0" dirty="0"/>
              <a:t> the project has Cond. Final Acceptance. PE enters “Punch-List” complete date in FIT –Shown on Slide 8.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If a proving period or plant est. period, the all</a:t>
            </a:r>
            <a:r>
              <a:rPr lang="en-US" baseline="0" dirty="0"/>
              <a:t> contract work complete date</a:t>
            </a:r>
            <a:r>
              <a:rPr lang="en-US" dirty="0"/>
              <a:t> is entered after the proving period is complete and work is inspected. In the meantime, should continue to next step in finals process. 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NW Region is discussing and</a:t>
            </a:r>
            <a:r>
              <a:rPr lang="en-US" baseline="0" dirty="0"/>
              <a:t> I know has included in special provisions that delivery of records be done 81 days from substantially complete date. </a:t>
            </a:r>
          </a:p>
          <a:p>
            <a:r>
              <a:rPr lang="en-US" baseline="0" dirty="0"/>
              <a:t>There are handouts of DT2075 – Final Project Record Checklist as well as the NW Finals checklist.  In our Region, we use both forms!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D871-377E-41BE-A818-5BA7A85F23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BCC9233-88D9-4755-AC32-36402806FB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2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F6A6117-D309-4829-944C-F6B188060A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fld id="{9BD50D28-DA1C-4FDF-9CF2-A6DAB2A9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FC469C2E-533C-4960-B8D8-DC57D2A025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19FD3B5-16E9-4171-8FE5-D991F8FC0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2E5FF48-B80F-4B95-9208-875CD72A7B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9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11277601" y="6477001"/>
            <a:ext cx="740833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7054565A-8AC5-4E90-97FC-A088DFD6E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5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0" y="5206361"/>
            <a:ext cx="12192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76400"/>
            <a:ext cx="109728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0669" y="5943600"/>
            <a:ext cx="1016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0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-201706"/>
            <a:ext cx="8005482" cy="27969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Contract Administration/Finals Process </a:t>
            </a:r>
          </a:p>
        </p:txBody>
      </p:sp>
      <p:sp useBgFill="1"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041" y="2595282"/>
            <a:ext cx="8610600" cy="240702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2400" dirty="0"/>
              <a:t>DOT NW Region</a:t>
            </a:r>
          </a:p>
          <a:p>
            <a:r>
              <a:rPr lang="en-US" sz="2400" dirty="0"/>
              <a:t>2019 Construction Conference</a:t>
            </a:r>
          </a:p>
          <a:p>
            <a:r>
              <a:rPr lang="en-US" sz="2400" dirty="0"/>
              <a:t>CVTC, </a:t>
            </a:r>
            <a:r>
              <a:rPr lang="en-US" sz="2400" dirty="0" err="1"/>
              <a:t>Eau</a:t>
            </a:r>
            <a:r>
              <a:rPr lang="en-US" sz="2400" dirty="0"/>
              <a:t> Claire, WI</a:t>
            </a:r>
          </a:p>
          <a:p>
            <a:r>
              <a:rPr lang="en-US" sz="2400" dirty="0"/>
              <a:t>Kris Goodwill, Contract Specialist</a:t>
            </a:r>
          </a:p>
          <a:p>
            <a:r>
              <a:rPr lang="en-US" sz="2400" dirty="0"/>
              <a:t>3/21/2019</a:t>
            </a:r>
          </a:p>
        </p:txBody>
      </p:sp>
    </p:spTree>
    <p:extLst>
      <p:ext uri="{BB962C8B-B14F-4D97-AF65-F5344CB8AC3E}">
        <p14:creationId xmlns:p14="http://schemas.microsoft.com/office/powerpoint/2010/main" val="31740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7770813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95" y="2134191"/>
            <a:ext cx="6761905" cy="47238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65399" y="1105491"/>
            <a:ext cx="500742" cy="2159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52430" y="5349922"/>
            <a:ext cx="2288274" cy="103895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640704" y="6277970"/>
            <a:ext cx="928048" cy="3454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240972"/>
            <a:ext cx="10729336" cy="49145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Stops contract time charges &amp; “starts the 180 day closeout period”  </a:t>
            </a:r>
          </a:p>
          <a:p>
            <a:endParaRPr lang="en-US" sz="2400" dirty="0"/>
          </a:p>
          <a:p>
            <a:r>
              <a:rPr lang="en-US" sz="2400" u="sng" dirty="0"/>
              <a:t>What needs to be done beforehand</a:t>
            </a:r>
            <a:r>
              <a:rPr lang="en-US" sz="2400" dirty="0"/>
              <a:t>?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/>
              <a:t>Site walk through by PE &amp; PM and punch-list composed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All contract items are complete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All lanes of traffic open on a finished surface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All signage &amp; traffic control devices in place and operating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All drainage, erosion control, excavation, embankments complete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All safety related items complete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7078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2. 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Time Charges Stopped/Substantially Complete</a:t>
            </a:r>
          </a:p>
        </p:txBody>
      </p:sp>
    </p:spTree>
    <p:extLst>
      <p:ext uri="{BB962C8B-B14F-4D97-AF65-F5344CB8AC3E}">
        <p14:creationId xmlns:p14="http://schemas.microsoft.com/office/powerpoint/2010/main" val="19607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6" y="151610"/>
            <a:ext cx="5881663" cy="3228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16" y="3540804"/>
            <a:ext cx="7076190" cy="13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16" y="5054143"/>
            <a:ext cx="7076190" cy="11523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6756" y="151610"/>
            <a:ext cx="539044" cy="2324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59226" y="3081130"/>
            <a:ext cx="815009" cy="228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62261" y="3468757"/>
            <a:ext cx="685800" cy="2782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62261" y="5953539"/>
            <a:ext cx="1033669" cy="2584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05161" y="352802"/>
            <a:ext cx="47294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</a:rPr>
              <a:t>FIELD MANAGER</a:t>
            </a:r>
          </a:p>
          <a:p>
            <a:pPr algn="ctr"/>
            <a:r>
              <a:rPr lang="en-US" b="1" dirty="0">
                <a:ln/>
              </a:rPr>
              <a:t>Under the General Tab “All contract work completed” and under Site Times Tab “Time Charges Stop Date”.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74235" y="1044304"/>
            <a:ext cx="4731027" cy="20368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95930" y="1307379"/>
            <a:ext cx="1103244" cy="46461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78" y="1173094"/>
            <a:ext cx="8596668" cy="4279469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/>
              <a:t>When criteria met: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PE provides punch-list to contractor.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Enters “Time Charges Stopped/Substantially Complete” date in FM and sends to FIT (The date is automatically transferred to PT in both “Substantially Complete” and “Time Charges Stopped” fields).</a:t>
            </a:r>
          </a:p>
          <a:p>
            <a:endParaRPr lang="en-US" sz="2400" dirty="0"/>
          </a:p>
          <a:p>
            <a:r>
              <a:rPr lang="en-US" sz="2400" dirty="0"/>
              <a:t>PT system automatically sends an e-mail with substantially complete date and close out date to PM, PE, CS, Labor Compliance, Materials, and Contractor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9" y="609600"/>
            <a:ext cx="9210907" cy="87351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Time Charges Stopped/Substantially Complete, Cont.</a:t>
            </a:r>
          </a:p>
        </p:txBody>
      </p:sp>
    </p:spTree>
    <p:extLst>
      <p:ext uri="{BB962C8B-B14F-4D97-AF65-F5344CB8AC3E}">
        <p14:creationId xmlns:p14="http://schemas.microsoft.com/office/powerpoint/2010/main" val="401640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8" y="1106066"/>
            <a:ext cx="9459950" cy="5091534"/>
          </a:xfrm>
        </p:spPr>
        <p:txBody>
          <a:bodyPr>
            <a:normAutofit/>
          </a:bodyPr>
          <a:lstStyle/>
          <a:p>
            <a:r>
              <a:rPr lang="en-US" sz="2400" dirty="0"/>
              <a:t>Per PE or PM direction, CS sends the letter and enters the date into PT.</a:t>
            </a:r>
          </a:p>
          <a:p>
            <a:r>
              <a:rPr lang="en-US" sz="2400" dirty="0"/>
              <a:t>Relieves contractor of maintenance responsibility for completed work (except proving periods &amp; plant est. periods).</a:t>
            </a:r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r>
              <a:rPr lang="en-US" sz="2400" dirty="0"/>
              <a:t>PE enters date into FM and the Conditional Final Acceptance letter is issued.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8" y="324051"/>
            <a:ext cx="10807394" cy="89963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Conditional Final Acceptance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388" y="3121569"/>
            <a:ext cx="7694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+mj-ea"/>
                <a:cs typeface="+mj-cs"/>
              </a:rPr>
              <a:t>4.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All Contract Work Complete Date</a:t>
            </a:r>
          </a:p>
        </p:txBody>
      </p:sp>
    </p:spTree>
    <p:extLst>
      <p:ext uri="{BB962C8B-B14F-4D97-AF65-F5344CB8AC3E}">
        <p14:creationId xmlns:p14="http://schemas.microsoft.com/office/powerpoint/2010/main" val="24241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8" y="1248936"/>
            <a:ext cx="9712712" cy="5330283"/>
          </a:xfrm>
        </p:spPr>
        <p:txBody>
          <a:bodyPr>
            <a:normAutofit/>
          </a:bodyPr>
          <a:lstStyle/>
          <a:p>
            <a:r>
              <a:rPr lang="en-US" sz="2800" dirty="0"/>
              <a:t>PE has 60 days from the issue date of Conditional Final Acceptance to prepare material and contract records for review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Final records shall be in standard State Records Center boxes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Upon receipt of records, the PM informs the CS so he/she can enter the contract records submission date in PT. ****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32" y="342688"/>
            <a:ext cx="10515600" cy="6612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5. 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Preparation of Material/Contract Records for Review</a:t>
            </a:r>
          </a:p>
        </p:txBody>
      </p:sp>
    </p:spTree>
    <p:extLst>
      <p:ext uri="{BB962C8B-B14F-4D97-AF65-F5344CB8AC3E}">
        <p14:creationId xmlns:p14="http://schemas.microsoft.com/office/powerpoint/2010/main" val="21795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591671"/>
            <a:ext cx="10426392" cy="5405717"/>
          </a:xfrm>
        </p:spPr>
        <p:txBody>
          <a:bodyPr>
            <a:normAutofit/>
          </a:bodyPr>
          <a:lstStyle/>
          <a:p>
            <a:r>
              <a:rPr lang="en-US" sz="3100" dirty="0"/>
              <a:t>Upon receipt from PM.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Materials Engineer enters “Materials Records Submitted” date in MTS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If acceptable:  Materials Engineer and PM signs DT1310</a:t>
            </a:r>
          </a:p>
          <a:p>
            <a:pPr marL="630238" lvl="2" indent="0">
              <a:buNone/>
            </a:pPr>
            <a:r>
              <a:rPr lang="en-US" sz="2400" dirty="0"/>
              <a:t>ME enters “Reviewed” date and “Certification” date in MTS (This gets transferred over to PT)</a:t>
            </a:r>
          </a:p>
          <a:p>
            <a:pPr marL="630238" lvl="2" indent="0">
              <a:buNone/>
            </a:pPr>
            <a:r>
              <a:rPr lang="en-US" sz="2400" dirty="0"/>
              <a:t>Materials Engineer informs project team via e-mail 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70C0"/>
                </a:solidFill>
                <a:ea typeface="+mj-ea"/>
                <a:cs typeface="+mj-cs"/>
              </a:rPr>
              <a:t>7. Review Process/ 8. Materials Resolution</a:t>
            </a:r>
          </a:p>
          <a:p>
            <a:r>
              <a:rPr lang="en-US" sz="2400" dirty="0"/>
              <a:t>PM confirms that all records are reviewed using DT2075 (Review Form).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CS enters the “Contract Records Reviewed” date in PT so need to inform CS when review is complete!</a:t>
            </a:r>
          </a:p>
          <a:p>
            <a:r>
              <a:rPr lang="en-US" sz="2400" dirty="0"/>
              <a:t>If issues identified (materials or contract records), the PE and contractor have 15 calendar days from completion of review to resolve.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215154"/>
            <a:ext cx="10627113" cy="618564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3100" u="sng" dirty="0">
                <a:solidFill>
                  <a:srgbClr val="0070C0"/>
                </a:solidFill>
                <a:latin typeface="+mn-lt"/>
              </a:rPr>
              <a:t>Certification of Materials (30 days from receipt of records)</a:t>
            </a:r>
            <a:br>
              <a:rPr lang="en-US" u="sng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1137424"/>
            <a:ext cx="10627112" cy="5039542"/>
          </a:xfrm>
        </p:spPr>
        <p:txBody>
          <a:bodyPr>
            <a:normAutofit/>
          </a:bodyPr>
          <a:lstStyle/>
          <a:p>
            <a:r>
              <a:rPr lang="en-US" sz="2400" dirty="0"/>
              <a:t>Labor compliance verifies that all certified payroll &amp; labor compliance issues resolved and enters the Payroll Clear date into PT </a:t>
            </a:r>
          </a:p>
          <a:p>
            <a:r>
              <a:rPr lang="en-US" sz="2400" dirty="0"/>
              <a:t>A Payroll Clear Date must be issued before the Final Estimate is sent to the Contractor</a:t>
            </a:r>
          </a:p>
          <a:p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ea typeface="+mj-ea"/>
                <a:cs typeface="+mj-cs"/>
              </a:rPr>
              <a:t>10. </a:t>
            </a:r>
            <a:r>
              <a:rPr lang="en-US" sz="2800" u="sng" dirty="0">
                <a:solidFill>
                  <a:srgbClr val="0070C0"/>
                </a:solidFill>
                <a:ea typeface="+mj-ea"/>
                <a:cs typeface="+mj-cs"/>
              </a:rPr>
              <a:t>Contract Work Complete for Projects with Plant Est. Periods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buNone/>
            </a:pPr>
            <a:endParaRPr lang="en-US" sz="2800" u="sng" dirty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>
              <a:lnSpc>
                <a:spcPts val="1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accent1"/>
                </a:solidFill>
                <a:ea typeface="+mj-ea"/>
                <a:cs typeface="+mj-cs"/>
              </a:rPr>
              <a:t> </a:t>
            </a:r>
          </a:p>
          <a:p>
            <a:r>
              <a:rPr lang="en-US" sz="2400" dirty="0"/>
              <a:t>PE enters the “All Contract Work Complete” date into FM</a:t>
            </a:r>
          </a:p>
          <a:p>
            <a:r>
              <a:rPr lang="en-US" sz="2400" dirty="0"/>
              <a:t>Relieves the contractor of maintenance responsibility for contract work with plant est. periods</a:t>
            </a:r>
          </a:p>
          <a:p>
            <a:r>
              <a:rPr lang="en-US" sz="2400" dirty="0"/>
              <a:t>Not filling in that date until Plant Est. period is complete.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8"/>
            <a:ext cx="11041570" cy="60525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9.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Payroll Clear Date Process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0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44" y="1204331"/>
            <a:ext cx="10270273" cy="5006898"/>
          </a:xfrm>
        </p:spPr>
        <p:txBody>
          <a:bodyPr>
            <a:normAutofit/>
          </a:bodyPr>
          <a:lstStyle/>
          <a:p>
            <a:r>
              <a:rPr lang="en-US" sz="2400" dirty="0"/>
              <a:t>Serves to notify contractor that the engineer has measured &amp; reported all contract quantities &amp; materials requirements.</a:t>
            </a:r>
          </a:p>
          <a:p>
            <a:pPr>
              <a:lnSpc>
                <a:spcPts val="1400"/>
              </a:lnSpc>
            </a:pPr>
            <a:endParaRPr lang="en-US" sz="2400" dirty="0"/>
          </a:p>
          <a:p>
            <a:r>
              <a:rPr lang="en-US" sz="2400" dirty="0"/>
              <a:t>Unresolved contract records (part of PM Review), payroll issues or materials certification issues are to be resolved before semi-final estimate is issued. See CMM 2-36.1.3.</a:t>
            </a:r>
          </a:p>
          <a:p>
            <a:pPr>
              <a:lnSpc>
                <a:spcPts val="1400"/>
              </a:lnSpc>
            </a:pPr>
            <a:endParaRPr lang="en-US" sz="2400" dirty="0"/>
          </a:p>
          <a:p>
            <a:r>
              <a:rPr lang="en-US" sz="2400" dirty="0"/>
              <a:t>PM directs the PE to create the semi-final (tentative final) in FM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DO NOT SEND THE SEMI-FINAL UNTIL DIRECTED BY THE PM!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 of this is done in conjunction with the CS.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reducing retainage, should be done BEFORE the PE creates the semi-final and definitely before the PM approves it!****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20" y="365126"/>
            <a:ext cx="10718184" cy="6145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11.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Semi-Final Estimate</a:t>
            </a:r>
          </a:p>
        </p:txBody>
      </p:sp>
    </p:spTree>
    <p:extLst>
      <p:ext uri="{BB962C8B-B14F-4D97-AF65-F5344CB8AC3E}">
        <p14:creationId xmlns:p14="http://schemas.microsoft.com/office/powerpoint/2010/main" val="41653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5" y="1025911"/>
            <a:ext cx="10549054" cy="5346899"/>
          </a:xfrm>
        </p:spPr>
        <p:txBody>
          <a:bodyPr>
            <a:normAutofit/>
          </a:bodyPr>
          <a:lstStyle/>
          <a:p>
            <a:r>
              <a:rPr lang="en-US" sz="2400" dirty="0"/>
              <a:t>Contractor has 30 days to review and return to DOT</a:t>
            </a:r>
          </a:p>
          <a:p>
            <a:r>
              <a:rPr lang="en-US" sz="2400" dirty="0"/>
              <a:t>Upon receipt of signed semi-final voucher: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CS confirms with the PE and the PM that project is ready for final acceptance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Possible for the 30 day deadline to be extended upon mutual agreement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ea typeface="+mj-ea"/>
                <a:cs typeface="+mj-cs"/>
              </a:rPr>
              <a:t>13. </a:t>
            </a:r>
            <a:r>
              <a:rPr lang="en-US" sz="2800" u="sng" dirty="0">
                <a:solidFill>
                  <a:srgbClr val="0070C0"/>
                </a:solidFill>
                <a:ea typeface="+mj-ea"/>
                <a:cs typeface="+mj-cs"/>
              </a:rPr>
              <a:t>Semi-Final Estimate Issue Resolution</a:t>
            </a:r>
          </a:p>
          <a:p>
            <a:pPr marL="0" indent="0">
              <a:lnSpc>
                <a:spcPts val="1400"/>
              </a:lnSpc>
              <a:buNone/>
            </a:pPr>
            <a:endParaRPr lang="en-US" sz="2000" u="sng" dirty="0">
              <a:solidFill>
                <a:schemeClr val="accent1"/>
              </a:solidFill>
              <a:ea typeface="+mj-ea"/>
              <a:cs typeface="+mj-cs"/>
            </a:endParaRPr>
          </a:p>
          <a:p>
            <a:r>
              <a:rPr lang="en-US" sz="2400" dirty="0"/>
              <a:t>The PE/PM and the contractor should resolve any semi-final issues within 20 calendar days of the contractor returning the semi-final</a:t>
            </a:r>
          </a:p>
          <a:p>
            <a:r>
              <a:rPr lang="en-US" sz="2400" dirty="0"/>
              <a:t>When resolved, PE/PM informs CS and the CS enters the date in 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5" y="365126"/>
            <a:ext cx="11041566" cy="41864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12.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Contractor Review of Semi-Final Estimate</a:t>
            </a:r>
          </a:p>
        </p:txBody>
      </p:sp>
    </p:spTree>
    <p:extLst>
      <p:ext uri="{BB962C8B-B14F-4D97-AF65-F5344CB8AC3E}">
        <p14:creationId xmlns:p14="http://schemas.microsoft.com/office/powerpoint/2010/main" val="11635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E45497-B069-408B-B88B-1BEC0EA2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9392" y="644525"/>
            <a:ext cx="5221261" cy="50284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AC671F-1986-4793-80F1-C41DE900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273"/>
            <a:ext cx="10972800" cy="438539"/>
          </a:xfrm>
        </p:spPr>
        <p:txBody>
          <a:bodyPr>
            <a:normAutofit fontScale="90000"/>
          </a:bodyPr>
          <a:lstStyle/>
          <a:p>
            <a:r>
              <a:rPr lang="en-US" dirty="0"/>
              <a:t>New CMJ Form: Effective 3/5/2019</a:t>
            </a:r>
          </a:p>
        </p:txBody>
      </p:sp>
    </p:spTree>
    <p:extLst>
      <p:ext uri="{BB962C8B-B14F-4D97-AF65-F5344CB8AC3E}">
        <p14:creationId xmlns:p14="http://schemas.microsoft.com/office/powerpoint/2010/main" val="3519559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9365"/>
            <a:ext cx="9833513" cy="4238776"/>
          </a:xfrm>
        </p:spPr>
        <p:txBody>
          <a:bodyPr>
            <a:normAutofit/>
          </a:bodyPr>
          <a:lstStyle/>
          <a:p>
            <a:r>
              <a:rPr lang="en-US" sz="2800" dirty="0"/>
              <a:t>Issued when: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Semi-final issues resolved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Materials certified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Records review complete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Payroll clear date issued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Contractor has provided signed the “Subcontractor Final Payment and Retainage Certification”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CS sends out the Final Acceptance letter before the final estimate.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299817"/>
            <a:ext cx="10515600" cy="47462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14. 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Final Acceptance</a:t>
            </a:r>
          </a:p>
        </p:txBody>
      </p:sp>
    </p:spTree>
    <p:extLst>
      <p:ext uri="{BB962C8B-B14F-4D97-AF65-F5344CB8AC3E}">
        <p14:creationId xmlns:p14="http://schemas.microsoft.com/office/powerpoint/2010/main" val="26687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811"/>
            <a:ext cx="9567746" cy="4415071"/>
          </a:xfrm>
        </p:spPr>
        <p:txBody>
          <a:bodyPr/>
          <a:lstStyle/>
          <a:p>
            <a:r>
              <a:rPr lang="en-US" sz="2400" dirty="0"/>
              <a:t>Confirms final completed contract work</a:t>
            </a:r>
          </a:p>
          <a:p>
            <a:r>
              <a:rPr lang="en-US" sz="2400" dirty="0"/>
              <a:t>Confirms contract item quantities</a:t>
            </a:r>
          </a:p>
          <a:p>
            <a:r>
              <a:rPr lang="en-US" sz="2400" dirty="0"/>
              <a:t>Releases all retainage</a:t>
            </a:r>
          </a:p>
          <a:p>
            <a:r>
              <a:rPr lang="en-US" sz="2400" dirty="0"/>
              <a:t>In conjunction with the CS, PM directs PE to create final estimate in FM &amp; the PM approves it.  </a:t>
            </a:r>
          </a:p>
          <a:p>
            <a:r>
              <a:rPr lang="en-US" sz="2400" dirty="0"/>
              <a:t>PM/CS signs Completion Certificate; CS distributes </a:t>
            </a:r>
          </a:p>
          <a:p>
            <a:r>
              <a:rPr lang="en-US" sz="2400" dirty="0"/>
              <a:t>CS goes into People Soft to confirm Contractor was paid final estimate, then prepares Completion Certificate.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833"/>
            <a:ext cx="10729336" cy="7651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15</a:t>
            </a:r>
            <a:r>
              <a:rPr lang="en-US" sz="2800" dirty="0">
                <a:latin typeface="+mn-lt"/>
              </a:rPr>
              <a:t>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Final</a:t>
            </a:r>
            <a:r>
              <a:rPr lang="en-US" sz="2800" u="sng" dirty="0">
                <a:latin typeface="+mn-lt"/>
              </a:rPr>
              <a:t>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Estimate</a:t>
            </a:r>
            <a:r>
              <a:rPr lang="en-US" sz="2800" u="sng" dirty="0">
                <a:latin typeface="+mn-lt"/>
              </a:rPr>
              <a:t>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Approved</a:t>
            </a:r>
            <a:br>
              <a:rPr lang="en-US" sz="2800" u="sng" dirty="0">
                <a:highlight>
                  <a:srgbClr val="0000FF"/>
                </a:highlight>
                <a:latin typeface="+mn-lt"/>
              </a:rPr>
            </a:br>
            <a:endParaRPr lang="en-US" sz="2800" u="sng" dirty="0">
              <a:highlight>
                <a:srgbClr val="0000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0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8" y="753035"/>
            <a:ext cx="11297168" cy="58343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Send Team Evaluation of the Contractor (DT2510) to contractor.  If not complete, sending to PE for completion. Enter completion date in PT.</a:t>
            </a:r>
          </a:p>
          <a:p>
            <a:endParaRPr lang="en-US" sz="800" dirty="0"/>
          </a:p>
          <a:p>
            <a:r>
              <a:rPr lang="en-US" dirty="0"/>
              <a:t>Send Sub’s Final Payment &amp; Retainage Cert form to Contractor. Enter completion date in PT.</a:t>
            </a:r>
          </a:p>
          <a:p>
            <a:endParaRPr lang="en-US" sz="800" dirty="0"/>
          </a:p>
          <a:p>
            <a:r>
              <a:rPr lang="en-US" dirty="0"/>
              <a:t>Send DT2509 Contractor’s Evaluation of the Project Team to Contractor.  Enter completion date in PT.</a:t>
            </a:r>
          </a:p>
          <a:p>
            <a:endParaRPr lang="en-US" sz="800" dirty="0"/>
          </a:p>
          <a:p>
            <a:r>
              <a:rPr lang="en-US" dirty="0"/>
              <a:t>Remove </a:t>
            </a:r>
            <a:r>
              <a:rPr lang="en-US" dirty="0">
                <a:solidFill>
                  <a:srgbClr val="FF0000"/>
                </a:solidFill>
              </a:rPr>
              <a:t>as-built plan</a:t>
            </a:r>
            <a:r>
              <a:rPr lang="en-US" dirty="0"/>
              <a:t> from finals materials and verify accuracy of stamp fields, list the contract mods &amp; include a total value. Verify Final Contract Cost in PT. </a:t>
            </a:r>
            <a:r>
              <a:rPr lang="en-US" dirty="0">
                <a:solidFill>
                  <a:srgbClr val="FF0000"/>
                </a:solidFill>
              </a:rPr>
              <a:t> See Handout. </a:t>
            </a:r>
          </a:p>
          <a:p>
            <a:endParaRPr lang="en-US" sz="800" dirty="0"/>
          </a:p>
          <a:p>
            <a:r>
              <a:rPr lang="en-US" dirty="0"/>
              <a:t>Send out all Contractor Evaluations from finals box (includes prime and all subs on the project).</a:t>
            </a:r>
          </a:p>
          <a:p>
            <a:endParaRPr lang="en-US" sz="800" dirty="0"/>
          </a:p>
          <a:p>
            <a:r>
              <a:rPr lang="en-US" dirty="0"/>
              <a:t>Sends appropriate correspondence to County Highway Commissioners, FHWA, DOT Maintenance, etc.</a:t>
            </a:r>
          </a:p>
          <a:p>
            <a:r>
              <a:rPr lang="en-US" dirty="0"/>
              <a:t>Sends final records to storage or Records Manager; enters “Records to Storage” date in PT.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82" y="134472"/>
            <a:ext cx="10515600" cy="618563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0070C0"/>
                </a:solidFill>
                <a:latin typeface="+mn-lt"/>
              </a:rPr>
              <a:t>Additional Roles of the CS</a:t>
            </a:r>
          </a:p>
        </p:txBody>
      </p:sp>
    </p:spTree>
    <p:extLst>
      <p:ext uri="{BB962C8B-B14F-4D97-AF65-F5344CB8AC3E}">
        <p14:creationId xmlns:p14="http://schemas.microsoft.com/office/powerpoint/2010/main" val="242511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E7E6-C471-4F4F-A450-6C3D23D9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0261"/>
            <a:ext cx="10972800" cy="4159639"/>
          </a:xfrm>
        </p:spPr>
        <p:txBody>
          <a:bodyPr/>
          <a:lstStyle/>
          <a:p>
            <a:r>
              <a:rPr lang="en-US" dirty="0"/>
              <a:t>More closely follows language in the CMM 1-65.14.1.</a:t>
            </a:r>
          </a:p>
          <a:p>
            <a:r>
              <a:rPr lang="en-US" dirty="0"/>
              <a:t>NW Region now using Flash Drives to submit As-builts.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55577-F466-487D-9580-F61D73AD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56861"/>
          </a:xfrm>
        </p:spPr>
        <p:txBody>
          <a:bodyPr/>
          <a:lstStyle/>
          <a:p>
            <a:r>
              <a:rPr lang="en-US" dirty="0"/>
              <a:t>NW Region As-Built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7ECFA-5330-45A6-9AD1-5463DE64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19" y="2390905"/>
            <a:ext cx="6373906" cy="30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0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89" y="161365"/>
            <a:ext cx="10350082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7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7DAE-480B-427B-AF82-BCC9F98C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WPDES 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C1C0-2C25-43F3-AE76-C6B8E2D6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Requirement in 2018 for each project to obtain a separate permit. </a:t>
            </a:r>
          </a:p>
          <a:p>
            <a:r>
              <a:rPr lang="en-US" dirty="0"/>
              <a:t>Information put in Project Tracking.</a:t>
            </a:r>
          </a:p>
          <a:p>
            <a:r>
              <a:rPr lang="en-US" dirty="0"/>
              <a:t>Cannot Final a project until WPDES permit is terminated via a letter from the WDNR.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348EB-B185-45F5-9BD9-5B91791B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33" y="3751729"/>
            <a:ext cx="3333333" cy="16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754" y="753035"/>
            <a:ext cx="9220645" cy="4948518"/>
          </a:xfrm>
        </p:spPr>
        <p:txBody>
          <a:bodyPr/>
          <a:lstStyle/>
          <a:p>
            <a:r>
              <a:rPr lang="en-US" sz="2400" dirty="0"/>
              <a:t>CDLY	Contractor Delay</a:t>
            </a:r>
          </a:p>
          <a:p>
            <a:r>
              <a:rPr lang="en-US" sz="2400" dirty="0"/>
              <a:t>CLMS 	Claims</a:t>
            </a:r>
          </a:p>
          <a:p>
            <a:r>
              <a:rPr lang="en-US" sz="2400" dirty="0"/>
              <a:t>CNQI	Construction Quality Issues/Repairs to be Addressed</a:t>
            </a:r>
          </a:p>
          <a:p>
            <a:r>
              <a:rPr lang="en-US" sz="2400" dirty="0"/>
              <a:t>DNRP	DNR WPDES Permit Coverage Not Terminated</a:t>
            </a:r>
          </a:p>
          <a:p>
            <a:r>
              <a:rPr lang="en-US" sz="2400" dirty="0"/>
              <a:t>MTLS	Nonconforming Materials</a:t>
            </a:r>
          </a:p>
          <a:p>
            <a:r>
              <a:rPr lang="en-US" sz="2400" dirty="0"/>
              <a:t>OTHR	Other</a:t>
            </a:r>
          </a:p>
          <a:p>
            <a:r>
              <a:rPr lang="en-US" sz="2400" dirty="0"/>
              <a:t>PLFC 	Project Leader Delay/Finals Corrections Needed</a:t>
            </a:r>
          </a:p>
          <a:p>
            <a:r>
              <a:rPr lang="en-US" sz="2400" dirty="0"/>
              <a:t>PLST 	Punch List Items to be Completed</a:t>
            </a:r>
          </a:p>
          <a:p>
            <a:r>
              <a:rPr lang="en-US" sz="2400" dirty="0"/>
              <a:t>QTYD	Quantity Disputes</a:t>
            </a:r>
          </a:p>
          <a:p>
            <a:r>
              <a:rPr lang="en-US" sz="2400" dirty="0"/>
              <a:t>SFST	Staff Shortage</a:t>
            </a:r>
          </a:p>
          <a:p>
            <a:r>
              <a:rPr lang="en-US" sz="2400" dirty="0"/>
              <a:t>WCLW	Wage Claim/Investigation Labor Compliance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23" y="94130"/>
            <a:ext cx="8596668" cy="658905"/>
          </a:xfrm>
        </p:spPr>
        <p:txBody>
          <a:bodyPr>
            <a:normAutofit/>
          </a:bodyPr>
          <a:lstStyle/>
          <a:p>
            <a:r>
              <a:rPr lang="en-US" sz="2800" dirty="0"/>
              <a:t>Reason Codes for Late Finals</a:t>
            </a:r>
          </a:p>
        </p:txBody>
      </p:sp>
    </p:spTree>
    <p:extLst>
      <p:ext uri="{BB962C8B-B14F-4D97-AF65-F5344CB8AC3E}">
        <p14:creationId xmlns:p14="http://schemas.microsoft.com/office/powerpoint/2010/main" val="312189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1976"/>
            <a:ext cx="10470278" cy="466613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900" dirty="0"/>
              <a:t>Pantry is now web-based.  The link was distributed early this year to the Construction distribution list. The new </a:t>
            </a:r>
            <a:r>
              <a:rPr lang="en-US" sz="2900" dirty="0" err="1"/>
              <a:t>WisDOT</a:t>
            </a:r>
            <a:r>
              <a:rPr lang="en-US" sz="2900" dirty="0"/>
              <a:t> </a:t>
            </a:r>
            <a:r>
              <a:rPr lang="en-US" sz="2900" dirty="0" err="1"/>
              <a:t>AASHTOWare</a:t>
            </a:r>
            <a:r>
              <a:rPr lang="en-US" sz="2900" dirty="0"/>
              <a:t> Project (AWP) Knowledge Base </a:t>
            </a:r>
            <a:r>
              <a:rPr lang="en-US" sz="2900"/>
              <a:t>website (AWPKB</a:t>
            </a:r>
            <a:r>
              <a:rPr lang="en-US" sz="2900" dirty="0"/>
              <a:t>)</a:t>
            </a:r>
            <a:r>
              <a:rPr lang="en-US" sz="2900"/>
              <a:t> </a:t>
            </a:r>
            <a:r>
              <a:rPr lang="en-US" sz="2900" dirty="0"/>
              <a:t>is located here: </a:t>
            </a:r>
            <a:r>
              <a:rPr lang="en-US" sz="2900" dirty="0">
                <a:highlight>
                  <a:srgbClr val="FFFF00"/>
                </a:highlight>
              </a:rPr>
              <a:t>https://awpkb.dot.wi.gov/Content/Default.htm</a:t>
            </a:r>
          </a:p>
          <a:p>
            <a:r>
              <a:rPr lang="en-US" sz="2900" dirty="0"/>
              <a:t>2018 Field Software User’s Guide for Construction Staff is in Pantry 2019.  NW Region Pantry contains the “Finals Process Flow” document and the NW Region Construction Contract Administration Manual.  </a:t>
            </a:r>
          </a:p>
          <a:p>
            <a:r>
              <a:rPr lang="en-US" sz="2900" dirty="0"/>
              <a:t>Be careful with timing of estimates.  If PM denies an estimate, the ACM administrators receive an e-mail.  Retainage must be reduced by CS before estimate is generated and approved. The Final Acceptance letter is sent out before the Final estimate is created and approved.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042"/>
          </a:xfrm>
        </p:spPr>
        <p:txBody>
          <a:bodyPr>
            <a:normAutofit fontScale="90000"/>
          </a:bodyPr>
          <a:lstStyle/>
          <a:p>
            <a:r>
              <a:rPr lang="en-US" dirty="0"/>
              <a:t>Miscellaneous/Resources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77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6A04C1-99A0-4738-8F8E-D9AD6D59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399"/>
            <a:ext cx="10972800" cy="3944471"/>
          </a:xfrm>
        </p:spPr>
        <p:txBody>
          <a:bodyPr/>
          <a:lstStyle/>
          <a:p>
            <a:r>
              <a:rPr lang="en-US" sz="2900" dirty="0"/>
              <a:t>Replaces CAS, Field Manager, </a:t>
            </a:r>
            <a:r>
              <a:rPr lang="en-US" sz="2900" dirty="0" err="1"/>
              <a:t>FieldBook</a:t>
            </a:r>
            <a:r>
              <a:rPr lang="en-US" sz="2900" dirty="0"/>
              <a:t>, </a:t>
            </a:r>
            <a:r>
              <a:rPr lang="en-US" sz="2900" dirty="0" err="1"/>
              <a:t>FieldNet</a:t>
            </a:r>
            <a:r>
              <a:rPr lang="en-US" sz="2900" dirty="0"/>
              <a:t>, Field Information Tracking (FIT) and Project Tracking.</a:t>
            </a:r>
          </a:p>
          <a:p>
            <a:r>
              <a:rPr lang="en-US" sz="2900" dirty="0"/>
              <a:t>Web based with external access for consultants and contractors.</a:t>
            </a:r>
          </a:p>
          <a:p>
            <a:r>
              <a:rPr lang="en-US" sz="2900" dirty="0"/>
              <a:t>Connects to Mobile Inspector for Daily Work Reports (IDRs).</a:t>
            </a:r>
          </a:p>
          <a:p>
            <a:r>
              <a:rPr lang="en-US" sz="2900" dirty="0"/>
              <a:t>Test and Pilot - Spring/Summer 2019</a:t>
            </a:r>
          </a:p>
          <a:p>
            <a:r>
              <a:rPr lang="en-US" sz="2900" dirty="0"/>
              <a:t>Training - Fall/Winter 2019</a:t>
            </a:r>
          </a:p>
          <a:p>
            <a:r>
              <a:rPr lang="en-US" sz="2900" dirty="0"/>
              <a:t>Proposed Production date – Spring 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050B0-A7F3-4774-AB6C-A8F5F006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Upcoming: AWP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28745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000" dirty="0"/>
              <a:t> </a:t>
            </a:r>
          </a:p>
        </p:txBody>
      </p:sp>
      <p:sp useBgFill="1"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895600"/>
            <a:ext cx="8610600" cy="27432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sz="4000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  </a:t>
            </a:r>
          </a:p>
          <a:p>
            <a:pPr eaLnBrk="1" hangingPunct="1"/>
            <a:endParaRPr lang="en-US" sz="4800" dirty="0"/>
          </a:p>
          <a:p>
            <a:pPr eaLnBrk="1" hangingPunct="1"/>
            <a:endParaRPr lang="en-US" sz="4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74233-EE2D-4355-8DC3-3B6275BF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59" y="1974978"/>
            <a:ext cx="231668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78" y="2450523"/>
            <a:ext cx="10649413" cy="4239035"/>
          </a:xfrm>
        </p:spPr>
        <p:txBody>
          <a:bodyPr>
            <a:normAutofit/>
          </a:bodyPr>
          <a:lstStyle/>
          <a:p>
            <a:r>
              <a:rPr lang="en-US" sz="2400" dirty="0"/>
              <a:t>Establishes six-month (180 days) lead time goal for closing out project. </a:t>
            </a:r>
          </a:p>
          <a:p>
            <a:r>
              <a:rPr lang="en-US" sz="2400" dirty="0"/>
              <a:t>Required for all LET construction projects. 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u="sng" dirty="0"/>
              <a:t>Start of the Process</a:t>
            </a:r>
            <a:r>
              <a:rPr lang="en-US" sz="2400" dirty="0"/>
              <a:t>:		“Substantially Complete.”</a:t>
            </a:r>
          </a:p>
          <a:p>
            <a:endParaRPr lang="en-US" sz="2000" dirty="0"/>
          </a:p>
          <a:p>
            <a:r>
              <a:rPr lang="en-US" sz="2400" u="sng" dirty="0"/>
              <a:t>End of the Process</a:t>
            </a:r>
            <a:r>
              <a:rPr lang="en-US" sz="2400" dirty="0"/>
              <a:t>:		“Final Estimate”/Completion Certificate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8662635" cy="13260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Finals Process for Let Project Closeout</a:t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sz="2000" dirty="0">
                <a:solidFill>
                  <a:srgbClr val="0070C0"/>
                </a:solidFill>
                <a:latin typeface="+mn-lt"/>
              </a:rPr>
              <a:t>Latest edition of manual: 2/9/2015</a:t>
            </a:r>
            <a:br>
              <a:rPr lang="en-US" sz="2000" dirty="0">
                <a:solidFill>
                  <a:srgbClr val="0070C0"/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http://wisconsindot.gov/rdwy/admin/finals.pdf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1730" y="1869141"/>
            <a:ext cx="2919351" cy="403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706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766483"/>
            <a:ext cx="9954127" cy="5987244"/>
          </a:xfrm>
        </p:spPr>
        <p:txBody>
          <a:bodyPr>
            <a:normAutofit/>
          </a:bodyPr>
          <a:lstStyle/>
          <a:p>
            <a:r>
              <a:rPr lang="en-US" sz="2400" u="sng" dirty="0"/>
              <a:t>PDS Chief</a:t>
            </a:r>
            <a:r>
              <a:rPr lang="en-US" sz="2400" dirty="0"/>
              <a:t>:  Process Owner </a:t>
            </a:r>
          </a:p>
          <a:p>
            <a:pPr>
              <a:lnSpc>
                <a:spcPts val="1400"/>
              </a:lnSpc>
            </a:pPr>
            <a:endParaRPr lang="en-US" sz="2400" u="sng" dirty="0"/>
          </a:p>
          <a:p>
            <a:r>
              <a:rPr lang="en-US" sz="2400" u="sng" dirty="0"/>
              <a:t>Contract Specialist(CS)</a:t>
            </a:r>
            <a:r>
              <a:rPr lang="en-US" sz="2400" dirty="0"/>
              <a:t>:  Process Lead  </a:t>
            </a:r>
          </a:p>
          <a:p>
            <a:pPr>
              <a:lnSpc>
                <a:spcPts val="1400"/>
              </a:lnSpc>
            </a:pPr>
            <a:endParaRPr lang="en-US" sz="2400" dirty="0"/>
          </a:p>
          <a:p>
            <a:r>
              <a:rPr lang="en-US" sz="2400" u="sng" dirty="0"/>
              <a:t>Project Engineer(PE)</a:t>
            </a:r>
            <a:r>
              <a:rPr lang="en-US" sz="2400" dirty="0"/>
              <a:t>:	Completes many of the tasks in closing out projects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Enter “Punch List Complete” date in FIT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Consult with PM to determine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“Time Charges Stopped date” (Substantially Complete)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“All Contract Work Complete” date (after punch list is complete)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Enter both in FM</a:t>
            </a:r>
          </a:p>
          <a:p>
            <a:pPr marL="0" indent="0">
              <a:lnSpc>
                <a:spcPts val="100"/>
              </a:lnSpc>
              <a:buNone/>
            </a:pPr>
            <a:endParaRPr lang="en-US" sz="2400" dirty="0"/>
          </a:p>
          <a:p>
            <a:r>
              <a:rPr lang="en-US" sz="2400" u="sng" dirty="0"/>
              <a:t>Project Manager(PM)</a:t>
            </a:r>
            <a:r>
              <a:rPr lang="en-US" sz="2400" dirty="0"/>
              <a:t>:  Responsible for Project Closeout success</a:t>
            </a:r>
          </a:p>
          <a:p>
            <a:endParaRPr lang="en-US" sz="1400" dirty="0"/>
          </a:p>
          <a:p>
            <a:r>
              <a:rPr lang="en-US" sz="2400" u="sng" dirty="0"/>
              <a:t>Contractor:</a:t>
            </a:r>
            <a:r>
              <a:rPr lang="en-US" dirty="0"/>
              <a:t>   </a:t>
            </a:r>
            <a:r>
              <a:rPr lang="en-US" sz="2400" dirty="0"/>
              <a:t>Communicate with PE &amp; ensure timely responses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85" y="216568"/>
            <a:ext cx="3686121" cy="7218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4853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593558"/>
            <a:ext cx="10433824" cy="6264441"/>
          </a:xfrm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buNone/>
            </a:pPr>
            <a:endParaRPr lang="en-US" sz="2400" dirty="0"/>
          </a:p>
          <a:p>
            <a:r>
              <a:rPr lang="en-US" sz="2400" u="sng" dirty="0"/>
              <a:t>Labor Compliance Specialist</a:t>
            </a:r>
            <a:r>
              <a:rPr lang="en-US" sz="2400" dirty="0"/>
              <a:t>:   Monitoring contractor payrolls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Certify payrolls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Verify DBE commitments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Notify PE, PM, CS of payroll issues that require withholding estimates</a:t>
            </a:r>
          </a:p>
          <a:p>
            <a:pPr>
              <a:lnSpc>
                <a:spcPts val="1400"/>
              </a:lnSpc>
            </a:pPr>
            <a:endParaRPr lang="en-US" sz="2400" dirty="0"/>
          </a:p>
          <a:p>
            <a:r>
              <a:rPr lang="en-US" sz="2400" u="sng" dirty="0"/>
              <a:t>Materials Engineer/Specialist</a:t>
            </a:r>
            <a:r>
              <a:rPr lang="en-US" sz="2400" dirty="0"/>
              <a:t>:   Ensure materials adhere to the contract materials documentation &amp; testing requirements.  </a:t>
            </a:r>
          </a:p>
          <a:p>
            <a:pPr>
              <a:lnSpc>
                <a:spcPts val="1400"/>
              </a:lnSpc>
            </a:pPr>
            <a:endParaRPr lang="en-US" sz="2400" dirty="0"/>
          </a:p>
          <a:p>
            <a:r>
              <a:rPr lang="en-US" sz="2400" u="sng" dirty="0"/>
              <a:t>Contract Records Reviewer</a:t>
            </a:r>
            <a:r>
              <a:rPr lang="en-US" sz="2400" dirty="0"/>
              <a:t>:   Reviews contract items and quantities for accuracy with contract requirements and ensure all documentation is in finals. Usually, the PM, sometimes a consultant.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Notify PE, PM, CS when review is complete/CS puts date in Project Tracking.</a:t>
            </a:r>
            <a:endParaRPr lang="en-US" sz="2400" u="sng" dirty="0"/>
          </a:p>
          <a:p>
            <a:pPr marL="57150" indent="0"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5278" y="307671"/>
            <a:ext cx="3686121" cy="72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ROLES, </a:t>
            </a:r>
            <a:r>
              <a:rPr lang="en-US" sz="2000" dirty="0">
                <a:solidFill>
                  <a:srgbClr val="0070C0"/>
                </a:solidFill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394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72"/>
            <a:ext cx="6597508" cy="4588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382" y="2122855"/>
            <a:ext cx="6676618" cy="4735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0354" y="387016"/>
            <a:ext cx="5023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FINALS PROCESS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FLOW DIAGRAM</a:t>
            </a:r>
          </a:p>
        </p:txBody>
      </p:sp>
    </p:spTree>
    <p:extLst>
      <p:ext uri="{BB962C8B-B14F-4D97-AF65-F5344CB8AC3E}">
        <p14:creationId xmlns:p14="http://schemas.microsoft.com/office/powerpoint/2010/main" val="785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091683"/>
            <a:ext cx="10615961" cy="467710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Dates provided within the Process Flow Diagram are general guidelines.  </a:t>
            </a:r>
            <a:r>
              <a:rPr lang="en-US" sz="2400" dirty="0">
                <a:solidFill>
                  <a:srgbClr val="FF0000"/>
                </a:solidFill>
              </a:rPr>
              <a:t>The most important deadline is the 180 closeout date.</a:t>
            </a:r>
          </a:p>
          <a:p>
            <a:pPr marL="514371" indent="-514371">
              <a:buAutoNum type="arabicPeriod"/>
            </a:pPr>
            <a:endParaRPr lang="en-US" sz="28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u="sng" dirty="0">
                <a:solidFill>
                  <a:srgbClr val="0070C0"/>
                </a:solidFill>
              </a:rPr>
              <a:t>Inspection/Punch-List</a:t>
            </a:r>
            <a:r>
              <a:rPr lang="en-US" sz="2800" dirty="0">
                <a:solidFill>
                  <a:srgbClr val="0070C0"/>
                </a:solidFill>
              </a:rPr>
              <a:t>:   </a:t>
            </a:r>
            <a:r>
              <a:rPr lang="en-US" sz="2400" dirty="0"/>
              <a:t>Contractor notifies PE that work is 	complete.  PM &amp; PE conduct an inspection and categorize work as 	follows: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a.</a:t>
            </a:r>
            <a:r>
              <a:rPr lang="en-US" sz="2400" dirty="0"/>
              <a:t>  </a:t>
            </a:r>
            <a:r>
              <a:rPr lang="en-US" sz="2000" dirty="0"/>
              <a:t>Unacceptable or not complete.</a:t>
            </a:r>
          </a:p>
          <a:p>
            <a:pPr marL="0" indent="0">
              <a:buNone/>
            </a:pPr>
            <a:r>
              <a:rPr lang="en-US" sz="2000" dirty="0"/>
              <a:t>	b.  Complete except for Punch-List.</a:t>
            </a:r>
          </a:p>
          <a:p>
            <a:pPr marL="0" indent="0">
              <a:buNone/>
            </a:pPr>
            <a:r>
              <a:rPr lang="en-US" sz="2000" dirty="0"/>
              <a:t>	c.  Complete and no Punch-List is required.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400" u="sng" dirty="0"/>
              <a:t>Punch List Definition</a:t>
            </a:r>
            <a:r>
              <a:rPr lang="en-US" sz="2400" dirty="0"/>
              <a:t>:   List of minor corrective work, job site clean-up and contract required documents not submitted.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4728407" cy="5332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180 Day Timeline</a:t>
            </a:r>
          </a:p>
        </p:txBody>
      </p:sp>
    </p:spTree>
    <p:extLst>
      <p:ext uri="{BB962C8B-B14F-4D97-AF65-F5344CB8AC3E}">
        <p14:creationId xmlns:p14="http://schemas.microsoft.com/office/powerpoint/2010/main" val="13493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594625"/>
            <a:ext cx="9668108" cy="3902926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If work unacceptable: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Tell contractor to continue work.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If no time is left on contract and liquidated damages will not be assessed, prepare a contract mod to extend time (calendar day and completion date contracts).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Or suspend/resume time (working day contracts).</a:t>
            </a:r>
          </a:p>
          <a:p>
            <a:endParaRPr lang="en-US" sz="2600" dirty="0"/>
          </a:p>
          <a:p>
            <a:r>
              <a:rPr lang="en-US" sz="3100" dirty="0"/>
              <a:t>When all work is complete OR no punch list items, PE should enter date of inspection in FIT “Punch-List Complete” date field and merge the FIT data so it shows up in Project Tracking (PT). </a:t>
            </a:r>
            <a:r>
              <a:rPr lang="en-US" sz="3100" dirty="0">
                <a:solidFill>
                  <a:srgbClr val="FF0000"/>
                </a:solidFill>
              </a:rPr>
              <a:t>Inform the CS because this triggers the preparation of the Conditional Final Acceptance letter!</a:t>
            </a:r>
            <a:endParaRPr lang="en-US" sz="3100" dirty="0"/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65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800" u="sng" dirty="0">
                <a:solidFill>
                  <a:srgbClr val="0070C0"/>
                </a:solidFill>
                <a:latin typeface="+mn-lt"/>
              </a:rPr>
              <a:t>Inspection/Punch List, Cont. </a:t>
            </a:r>
            <a:endParaRPr lang="en-US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FEA915-C992-433B-AF6F-AF66D31DD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062318"/>
            <a:ext cx="10972800" cy="46257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E2DE48-C7DC-4F75-BA17-F78CED10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49941"/>
          </a:xfrm>
        </p:spPr>
        <p:txBody>
          <a:bodyPr>
            <a:normAutofit/>
          </a:bodyPr>
          <a:lstStyle/>
          <a:p>
            <a:r>
              <a:rPr lang="en-US" sz="2800" dirty="0"/>
              <a:t>FM Site Events Used to Suspend/Resume time and work.</a:t>
            </a:r>
          </a:p>
        </p:txBody>
      </p:sp>
    </p:spTree>
    <p:extLst>
      <p:ext uri="{BB962C8B-B14F-4D97-AF65-F5344CB8AC3E}">
        <p14:creationId xmlns:p14="http://schemas.microsoft.com/office/powerpoint/2010/main" val="3615634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2395</Words>
  <Application>Microsoft Office PowerPoint</Application>
  <PresentationFormat>Widescreen</PresentationFormat>
  <Paragraphs>246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Wingdings 2</vt:lpstr>
      <vt:lpstr>Wingdings 3</vt:lpstr>
      <vt:lpstr>Concourse</vt:lpstr>
      <vt:lpstr>Contract Administration/Finals Process </vt:lpstr>
      <vt:lpstr>New CMJ Form: Effective 3/5/2019</vt:lpstr>
      <vt:lpstr>Finals Process for Let Project Closeout Latest edition of manual: 2/9/2015 http://wisconsindot.gov/rdwy/admin/finals.pdf</vt:lpstr>
      <vt:lpstr>ROLES</vt:lpstr>
      <vt:lpstr>PowerPoint Presentation</vt:lpstr>
      <vt:lpstr>PowerPoint Presentation</vt:lpstr>
      <vt:lpstr>180 Day Timeline</vt:lpstr>
      <vt:lpstr> 1. Inspection/Punch List, Cont. </vt:lpstr>
      <vt:lpstr>FM Site Events Used to Suspend/Resume time and work.</vt:lpstr>
      <vt:lpstr>PowerPoint Presentation</vt:lpstr>
      <vt:lpstr>2.  Time Charges Stopped/Substantially Complete</vt:lpstr>
      <vt:lpstr>PowerPoint Presentation</vt:lpstr>
      <vt:lpstr>2. Time Charges Stopped/Substantially Complete, Cont.</vt:lpstr>
      <vt:lpstr>3. Conditional Final Acceptance</vt:lpstr>
      <vt:lpstr>5.  Preparation of Material/Contract Records for Review</vt:lpstr>
      <vt:lpstr>6. Certification of Materials (30 days from receipt of records) </vt:lpstr>
      <vt:lpstr>9. Payroll Clear Date Process</vt:lpstr>
      <vt:lpstr>11. Semi-Final Estimate</vt:lpstr>
      <vt:lpstr>12. Contractor Review of Semi-Final Estimate</vt:lpstr>
      <vt:lpstr>14.  Final Acceptance</vt:lpstr>
      <vt:lpstr>15. Final Estimate Approved </vt:lpstr>
      <vt:lpstr>Additional Roles of the CS</vt:lpstr>
      <vt:lpstr>NW Region As-Built Instructions</vt:lpstr>
      <vt:lpstr>PowerPoint Presentation</vt:lpstr>
      <vt:lpstr>WPDES Permits</vt:lpstr>
      <vt:lpstr>Reason Codes for Late Finals</vt:lpstr>
      <vt:lpstr>Miscellaneous/Resources  </vt:lpstr>
      <vt:lpstr>Upcoming: AWP Construction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Finals Process</dc:title>
  <dc:creator>GOODWILL, KRIS M</dc:creator>
  <cp:lastModifiedBy>Goodwill, Kris M - DOT</cp:lastModifiedBy>
  <cp:revision>165</cp:revision>
  <cp:lastPrinted>2019-03-13T20:08:17Z</cp:lastPrinted>
  <dcterms:created xsi:type="dcterms:W3CDTF">2016-03-14T22:52:29Z</dcterms:created>
  <dcterms:modified xsi:type="dcterms:W3CDTF">2019-03-19T14:26:56Z</dcterms:modified>
</cp:coreProperties>
</file>