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664" r:id="rId2"/>
  </p:sldMasterIdLst>
  <p:notesMasterIdLst>
    <p:notesMasterId r:id="rId15"/>
  </p:notesMasterIdLst>
  <p:handoutMasterIdLst>
    <p:handoutMasterId r:id="rId16"/>
  </p:handoutMasterIdLst>
  <p:sldIdLst>
    <p:sldId id="279" r:id="rId3"/>
    <p:sldId id="280" r:id="rId4"/>
    <p:sldId id="270" r:id="rId5"/>
    <p:sldId id="272" r:id="rId6"/>
    <p:sldId id="274" r:id="rId7"/>
    <p:sldId id="276" r:id="rId8"/>
    <p:sldId id="266" r:id="rId9"/>
    <p:sldId id="275" r:id="rId10"/>
    <p:sldId id="278" r:id="rId11"/>
    <p:sldId id="283" r:id="rId12"/>
    <p:sldId id="282" r:id="rId13"/>
    <p:sldId id="263" r:id="rId14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B846"/>
    <a:srgbClr val="00416A"/>
    <a:srgbClr val="1E384B"/>
    <a:srgbClr val="A028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59" autoAdjust="0"/>
    <p:restoredTop sz="91636" autoAdjust="0"/>
  </p:normalViewPr>
  <p:slideViewPr>
    <p:cSldViewPr snapToGrid="0">
      <p:cViewPr varScale="1">
        <p:scale>
          <a:sx n="99" d="100"/>
          <a:sy n="99" d="100"/>
        </p:scale>
        <p:origin x="648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230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B57F26A6-6478-434A-8130-8B46218BE89F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r>
              <a:rPr lang="en-US"/>
              <a:t>Wisconsin Department of Transportation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EF4D8AD4-E8FC-485C-BDDB-1134A2B67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6277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0-25T18:30:47.3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1 102 128,'0'0'192,"0"0"0,0 0 1,0 0-33,0 0-64,0 0 64,0 0-64,0 0-32,0-102 0,0 102 32,0 0-32,0 0-32,0 0 0,0 0 33,0 0-65,0 0 32,0 0-32,0 0-32,0 0 32,0 0-65,0 0-31,0 0-128,0 0-128,0 0-97,0 0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1184054B-77F8-42CB-99ED-993D29461DD2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03350" y="1160463"/>
            <a:ext cx="4178300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781"/>
            <a:ext cx="5588000" cy="3655457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r>
              <a:rPr lang="en-US"/>
              <a:t>Wisconsin Department of Transportation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275C5B2A-C6C1-46CD-8323-5F37F4106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4704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03350" y="1160463"/>
            <a:ext cx="4178300" cy="3133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Wisconsin Department of Transportation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5B2A-C6C1-46CD-8323-5F37F4106C0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399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03350" y="1160463"/>
            <a:ext cx="4178300" cy="3133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Wisconsin Department of Transportation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5B2A-C6C1-46CD-8323-5F37F4106C0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570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03350" y="1160463"/>
            <a:ext cx="4178300" cy="3133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Wisconsin Department of Transportation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5B2A-C6C1-46CD-8323-5F37F4106C0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442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03350" y="1160463"/>
            <a:ext cx="4178300" cy="3133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Wisconsin Department of Transportation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5B2A-C6C1-46CD-8323-5F37F4106C0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66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03350" y="1160463"/>
            <a:ext cx="4178300" cy="3133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Wisconsin Department of Transportation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5B2A-C6C1-46CD-8323-5F37F4106C0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631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03350" y="1160463"/>
            <a:ext cx="4178300" cy="3133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Wisconsin Department of Transportation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5B2A-C6C1-46CD-8323-5F37F4106C0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534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03350" y="1160463"/>
            <a:ext cx="4178300" cy="3133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Wisconsin Department of Transportation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5B2A-C6C1-46CD-8323-5F37F4106C0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586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03350" y="1160463"/>
            <a:ext cx="4178300" cy="3133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Wisconsin Department of Transportation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5B2A-C6C1-46CD-8323-5F37F4106C0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2754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03350" y="1160463"/>
            <a:ext cx="4178300" cy="3133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Wisconsin Department of Transportation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5B2A-C6C1-46CD-8323-5F37F4106C0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3202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03350" y="1160463"/>
            <a:ext cx="4178300" cy="3133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Wisconsin Department of Transportation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5B2A-C6C1-46CD-8323-5F37F4106C0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5726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03350" y="1160463"/>
            <a:ext cx="4178300" cy="3133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Wisconsin Department of Transportation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5B2A-C6C1-46CD-8323-5F37F4106C0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916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03350" y="1160463"/>
            <a:ext cx="4178300" cy="3133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Wisconsin Department of Transportation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5B2A-C6C1-46CD-8323-5F37F4106C0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804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ampl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445770" y="2163236"/>
            <a:ext cx="8229600" cy="56726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ctr">
              <a:buNone/>
              <a:defRPr sz="3525" b="1" spc="113" baseline="0">
                <a:solidFill>
                  <a:srgbClr val="A0284C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Name of Presenter</a:t>
            </a:r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445770" y="2730496"/>
            <a:ext cx="8229600" cy="54864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ctr">
              <a:lnSpc>
                <a:spcPts val="3150"/>
              </a:lnSpc>
              <a:buNone/>
              <a:defRPr sz="3000" spc="75" baseline="0">
                <a:solidFill>
                  <a:srgbClr val="A0284C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Title of Presenter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445770" y="3505200"/>
            <a:ext cx="8229600" cy="100584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ctr">
              <a:lnSpc>
                <a:spcPts val="2025"/>
              </a:lnSpc>
              <a:spcBef>
                <a:spcPts val="0"/>
              </a:spcBef>
              <a:buNone/>
              <a:defRPr sz="2100" spc="75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Name of Conference or Event</a:t>
            </a:r>
          </a:p>
          <a:p>
            <a:pPr lvl="0"/>
            <a:r>
              <a:rPr lang="en-US" dirty="0"/>
              <a:t>Location, City, State</a:t>
            </a:r>
          </a:p>
        </p:txBody>
      </p:sp>
      <p:sp>
        <p:nvSpPr>
          <p:cNvPr id="11" name="Text Placeholder 21"/>
          <p:cNvSpPr>
            <a:spLocks noGrp="1"/>
          </p:cNvSpPr>
          <p:nvPr>
            <p:ph type="body" sz="quarter" idx="13" hasCustomPrompt="1"/>
          </p:nvPr>
        </p:nvSpPr>
        <p:spPr>
          <a:xfrm>
            <a:off x="445770" y="4559300"/>
            <a:ext cx="8229600" cy="482600"/>
          </a:xfrm>
          <a:prstGeom prst="rect">
            <a:avLst/>
          </a:prstGeom>
        </p:spPr>
        <p:txBody>
          <a:bodyPr lIns="0" tIns="0" rIns="0" anchor="t" anchorCtr="0"/>
          <a:lstStyle>
            <a:lvl1pPr marL="0" indent="0" algn="ctr">
              <a:buNone/>
              <a:defRPr sz="1875" b="1" baseline="0">
                <a:solidFill>
                  <a:srgbClr val="A0284C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Month Day, Year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445770" y="594360"/>
            <a:ext cx="8229600" cy="147574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lnSpc>
                <a:spcPts val="4200"/>
              </a:lnSpc>
              <a:defRPr sz="4725" b="1" spc="75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Presentation title line 1</a:t>
            </a:r>
            <a:br>
              <a:rPr lang="en-US" dirty="0"/>
            </a:br>
            <a:r>
              <a:rPr lang="en-US" dirty="0"/>
              <a:t>Line 2 optional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770" y="5290247"/>
            <a:ext cx="857250" cy="1143000"/>
          </a:xfrm>
          <a:prstGeom prst="rect">
            <a:avLst/>
          </a:prstGeom>
          <a:effectLst>
            <a:outerShdw blurRad="190500" algn="ctr" rotWithShape="0">
              <a:schemeClr val="tx1">
                <a:lumMod val="50000"/>
                <a:lumOff val="50000"/>
                <a:alpha val="7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8572209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551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908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3029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0012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5242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7368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1239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6726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158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xampl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445770" y="2163236"/>
            <a:ext cx="8229600" cy="56726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ctr">
              <a:buNone/>
              <a:defRPr sz="3525" b="1" spc="113" baseline="0">
                <a:solidFill>
                  <a:srgbClr val="A0284C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Name of Presenter</a:t>
            </a:r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445770" y="2730496"/>
            <a:ext cx="8229600" cy="54864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ctr">
              <a:lnSpc>
                <a:spcPts val="3150"/>
              </a:lnSpc>
              <a:buNone/>
              <a:defRPr sz="3000" spc="75" baseline="0">
                <a:solidFill>
                  <a:srgbClr val="A0284C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Title of Presenter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445770" y="3505200"/>
            <a:ext cx="8229600" cy="100584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ctr">
              <a:lnSpc>
                <a:spcPts val="2025"/>
              </a:lnSpc>
              <a:spcBef>
                <a:spcPts val="0"/>
              </a:spcBef>
              <a:buNone/>
              <a:defRPr sz="2100" spc="75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Name of Conference or Event</a:t>
            </a:r>
          </a:p>
          <a:p>
            <a:pPr lvl="0"/>
            <a:r>
              <a:rPr lang="en-US" dirty="0"/>
              <a:t>Location, City, State</a:t>
            </a:r>
          </a:p>
        </p:txBody>
      </p:sp>
      <p:sp>
        <p:nvSpPr>
          <p:cNvPr id="11" name="Text Placeholder 21"/>
          <p:cNvSpPr>
            <a:spLocks noGrp="1"/>
          </p:cNvSpPr>
          <p:nvPr>
            <p:ph type="body" sz="quarter" idx="13" hasCustomPrompt="1"/>
          </p:nvPr>
        </p:nvSpPr>
        <p:spPr>
          <a:xfrm>
            <a:off x="445770" y="4559300"/>
            <a:ext cx="8229600" cy="482600"/>
          </a:xfrm>
          <a:prstGeom prst="rect">
            <a:avLst/>
          </a:prstGeom>
        </p:spPr>
        <p:txBody>
          <a:bodyPr lIns="0" tIns="0" rIns="0" anchor="t" anchorCtr="0"/>
          <a:lstStyle>
            <a:lvl1pPr marL="0" indent="0" algn="ctr">
              <a:buNone/>
              <a:defRPr sz="1875" b="1" baseline="0">
                <a:solidFill>
                  <a:srgbClr val="A0284C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Month Day, Year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445770" y="594360"/>
            <a:ext cx="8229600" cy="147574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lnSpc>
                <a:spcPts val="4200"/>
              </a:lnSpc>
              <a:defRPr sz="4725" b="1" spc="75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Presentation title line 1</a:t>
            </a:r>
            <a:br>
              <a:rPr lang="en-US" dirty="0"/>
            </a:br>
            <a:r>
              <a:rPr lang="en-US" dirty="0"/>
              <a:t>Line 2 optional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770" y="5290247"/>
            <a:ext cx="857250" cy="1143000"/>
          </a:xfrm>
          <a:prstGeom prst="rect">
            <a:avLst/>
          </a:prstGeom>
          <a:effectLst>
            <a:outerShdw blurRad="190500" algn="ctr" rotWithShape="0">
              <a:schemeClr val="tx1">
                <a:lumMod val="50000"/>
                <a:lumOff val="50000"/>
                <a:alpha val="7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29642734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ample: pictur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45770" y="594360"/>
            <a:ext cx="8229600" cy="1270528"/>
          </a:xfrm>
          <a:prstGeom prst="rect">
            <a:avLst/>
          </a:prstGeom>
        </p:spPr>
        <p:txBody>
          <a:bodyPr anchor="ctr" anchorCtr="0"/>
          <a:lstStyle>
            <a:lvl1pPr algn="ctr">
              <a:lnSpc>
                <a:spcPts val="3300"/>
              </a:lnSpc>
              <a:defRPr sz="3375" b="1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Example: picture and bullets</a:t>
            </a:r>
            <a:br>
              <a:rPr lang="en-US" dirty="0"/>
            </a:br>
            <a:r>
              <a:rPr lang="en-US" dirty="0"/>
              <a:t>Click here to edit headline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45770" y="1930401"/>
            <a:ext cx="8229600" cy="457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ts val="2550"/>
              </a:lnSpc>
              <a:spcBef>
                <a:spcPts val="0"/>
              </a:spcBef>
              <a:buNone/>
              <a:defRPr sz="2700" b="1">
                <a:solidFill>
                  <a:srgbClr val="A0284C"/>
                </a:solidFill>
                <a:latin typeface="Arial Narrow" panose="020B060602020203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here to edit subhead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45770" y="2743201"/>
            <a:ext cx="4070474" cy="3825453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  <a:lvl2pPr marL="514350" indent="-171450">
              <a:buFont typeface="Wingdings" panose="05000000000000000000" pitchFamily="2" charset="2"/>
              <a:buChar char="§"/>
              <a:defRPr sz="2100" baseline="0">
                <a:solidFill>
                  <a:srgbClr val="A0284C"/>
                </a:solidFill>
                <a:latin typeface="Arial Narrow" panose="020B0606020202030204" pitchFamily="34" charset="0"/>
              </a:defRPr>
            </a:lvl2pPr>
            <a:lvl3pPr>
              <a:defRPr sz="1800" baseline="0">
                <a:solidFill>
                  <a:srgbClr val="00416A"/>
                </a:solidFill>
                <a:latin typeface="Arial Narrow" panose="020B0606020202030204" pitchFamily="34" charset="0"/>
              </a:defRPr>
            </a:lvl3pPr>
            <a:lvl4pPr marL="1200150" indent="-171450">
              <a:buFont typeface="Wingdings" panose="05000000000000000000" pitchFamily="2" charset="2"/>
              <a:buChar char="§"/>
              <a:defRPr sz="1650" baseline="0">
                <a:solidFill>
                  <a:srgbClr val="A0284C"/>
                </a:solidFill>
                <a:latin typeface="Arial Narrow" panose="020B060602020203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here to edit bullet 1</a:t>
            </a:r>
          </a:p>
          <a:p>
            <a:pPr lvl="1"/>
            <a:r>
              <a:rPr lang="en-US" dirty="0"/>
              <a:t>Click here to edit bullet 2</a:t>
            </a:r>
          </a:p>
          <a:p>
            <a:pPr lvl="2"/>
            <a:r>
              <a:rPr lang="en-US" dirty="0"/>
              <a:t>Click here to edit bullet 3</a:t>
            </a:r>
          </a:p>
          <a:p>
            <a:pPr lvl="3"/>
            <a:r>
              <a:rPr lang="en-US" dirty="0"/>
              <a:t>Click here to edit bullet 4</a:t>
            </a:r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4746948" y="2743200"/>
            <a:ext cx="3928422" cy="3800052"/>
          </a:xfrm>
          <a:prstGeom prst="rect">
            <a:avLst/>
          </a:prstGeom>
          <a:effectLst>
            <a:outerShdw blurRad="88900" algn="tl" rotWithShape="0">
              <a:schemeClr val="tx2">
                <a:lumMod val="50000"/>
                <a:alpha val="70000"/>
              </a:schemeClr>
            </a:outerShdw>
          </a:effectLst>
        </p:spPr>
        <p:txBody>
          <a:bodyPr tIns="914400"/>
          <a:lstStyle>
            <a:lvl1pPr marL="0" indent="0" algn="ctr">
              <a:lnSpc>
                <a:spcPts val="2025"/>
              </a:lnSpc>
              <a:spcBef>
                <a:spcPts val="0"/>
              </a:spcBef>
              <a:buNone/>
              <a:defRPr sz="1800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Double click on icon </a:t>
            </a:r>
            <a:br>
              <a:rPr lang="en-US" dirty="0"/>
            </a:br>
            <a:r>
              <a:rPr lang="en-US" dirty="0"/>
              <a:t>below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345652572"/>
      </p:ext>
    </p:extLst>
  </p:cSld>
  <p:clrMapOvr>
    <a:masterClrMapping/>
  </p:clrMapOvr>
  <p:transition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xample: Bullets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45770" y="594361"/>
            <a:ext cx="8229600" cy="1325563"/>
          </a:xfrm>
          <a:prstGeom prst="rect">
            <a:avLst/>
          </a:prstGeom>
        </p:spPr>
        <p:txBody>
          <a:bodyPr anchor="ctr" anchorCtr="0"/>
          <a:lstStyle>
            <a:lvl1pPr algn="ctr">
              <a:lnSpc>
                <a:spcPts val="3300"/>
              </a:lnSpc>
              <a:defRPr sz="3375" b="1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Example: bullets only</a:t>
            </a:r>
            <a:br>
              <a:rPr lang="en-US" dirty="0"/>
            </a:br>
            <a:r>
              <a:rPr lang="en-US" dirty="0"/>
              <a:t>Click here to edit headline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5770" y="2286000"/>
            <a:ext cx="8229600" cy="4351338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2400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  <a:lvl2pPr marL="514350" indent="-171450">
              <a:buFont typeface="Wingdings" panose="05000000000000000000" pitchFamily="2" charset="2"/>
              <a:buChar char="§"/>
              <a:defRPr sz="2100" baseline="0">
                <a:solidFill>
                  <a:srgbClr val="A0284C"/>
                </a:solidFill>
                <a:latin typeface="Arial Narrow" panose="020B0606020202030204" pitchFamily="34" charset="0"/>
              </a:defRPr>
            </a:lvl2pPr>
            <a:lvl3pPr>
              <a:defRPr sz="1800" baseline="0">
                <a:solidFill>
                  <a:srgbClr val="00416A"/>
                </a:solidFill>
                <a:latin typeface="Arial Narrow" panose="020B0606020202030204" pitchFamily="34" charset="0"/>
              </a:defRPr>
            </a:lvl3pPr>
            <a:lvl4pPr marL="1243013" indent="-214313">
              <a:buFont typeface="Wingdings" panose="05000000000000000000" pitchFamily="2" charset="2"/>
              <a:buChar char="§"/>
              <a:defRPr sz="1650" baseline="0">
                <a:solidFill>
                  <a:srgbClr val="A0284C"/>
                </a:solidFill>
                <a:latin typeface="Arial Narrow" panose="020B060602020203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here to edit bullet 1</a:t>
            </a:r>
          </a:p>
          <a:p>
            <a:pPr lvl="1"/>
            <a:r>
              <a:rPr lang="en-US" dirty="0"/>
              <a:t>Click here to edit bullet 2</a:t>
            </a:r>
          </a:p>
          <a:p>
            <a:pPr lvl="2"/>
            <a:r>
              <a:rPr lang="en-US" dirty="0"/>
              <a:t>Click here to edit bullet 3</a:t>
            </a:r>
          </a:p>
          <a:p>
            <a:pPr lvl="3"/>
            <a:r>
              <a:rPr lang="en-US" dirty="0"/>
              <a:t>Click here to edit bullet 4</a:t>
            </a:r>
          </a:p>
        </p:txBody>
      </p:sp>
    </p:spTree>
    <p:extLst>
      <p:ext uri="{BB962C8B-B14F-4D97-AF65-F5344CB8AC3E}">
        <p14:creationId xmlns:p14="http://schemas.microsoft.com/office/powerpoint/2010/main" val="2930033107"/>
      </p:ext>
    </p:extLst>
  </p:cSld>
  <p:clrMapOvr>
    <a:masterClrMapping/>
  </p:clrMapOvr>
  <p:transition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xample: pictur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45770" y="594360"/>
            <a:ext cx="8229600" cy="1270528"/>
          </a:xfrm>
          <a:prstGeom prst="rect">
            <a:avLst/>
          </a:prstGeom>
        </p:spPr>
        <p:txBody>
          <a:bodyPr anchor="ctr" anchorCtr="0"/>
          <a:lstStyle>
            <a:lvl1pPr algn="ctr">
              <a:lnSpc>
                <a:spcPts val="3300"/>
              </a:lnSpc>
              <a:defRPr sz="3375" b="1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Example: picture and bullets</a:t>
            </a:r>
            <a:br>
              <a:rPr lang="en-US" dirty="0"/>
            </a:br>
            <a:r>
              <a:rPr lang="en-US" dirty="0"/>
              <a:t>Click here to edit headline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45770" y="1930401"/>
            <a:ext cx="8229600" cy="457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ts val="2550"/>
              </a:lnSpc>
              <a:spcBef>
                <a:spcPts val="0"/>
              </a:spcBef>
              <a:buNone/>
              <a:defRPr sz="2700" b="1">
                <a:solidFill>
                  <a:srgbClr val="A0284C"/>
                </a:solidFill>
                <a:latin typeface="Arial Narrow" panose="020B060602020203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here to edit subhead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45770" y="2743201"/>
            <a:ext cx="4070474" cy="3825453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  <a:lvl2pPr marL="514350" indent="-171450">
              <a:buFont typeface="Wingdings" panose="05000000000000000000" pitchFamily="2" charset="2"/>
              <a:buChar char="§"/>
              <a:defRPr sz="2100" baseline="0">
                <a:solidFill>
                  <a:srgbClr val="A0284C"/>
                </a:solidFill>
                <a:latin typeface="Arial Narrow" panose="020B0606020202030204" pitchFamily="34" charset="0"/>
              </a:defRPr>
            </a:lvl2pPr>
            <a:lvl3pPr>
              <a:defRPr sz="1800" baseline="0">
                <a:solidFill>
                  <a:srgbClr val="00416A"/>
                </a:solidFill>
                <a:latin typeface="Arial Narrow" panose="020B0606020202030204" pitchFamily="34" charset="0"/>
              </a:defRPr>
            </a:lvl3pPr>
            <a:lvl4pPr marL="1200150" indent="-171450">
              <a:buFont typeface="Wingdings" panose="05000000000000000000" pitchFamily="2" charset="2"/>
              <a:buChar char="§"/>
              <a:defRPr sz="1650" baseline="0">
                <a:solidFill>
                  <a:srgbClr val="A0284C"/>
                </a:solidFill>
                <a:latin typeface="Arial Narrow" panose="020B060602020203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here to edit bullet 1</a:t>
            </a:r>
          </a:p>
          <a:p>
            <a:pPr lvl="1"/>
            <a:r>
              <a:rPr lang="en-US" dirty="0"/>
              <a:t>Click here to edit bullet 2</a:t>
            </a:r>
          </a:p>
          <a:p>
            <a:pPr lvl="2"/>
            <a:r>
              <a:rPr lang="en-US" dirty="0"/>
              <a:t>Click here to edit bullet 3</a:t>
            </a:r>
          </a:p>
          <a:p>
            <a:pPr lvl="3"/>
            <a:r>
              <a:rPr lang="en-US" dirty="0"/>
              <a:t>Click here to edit bullet 4</a:t>
            </a:r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4746948" y="2743200"/>
            <a:ext cx="3928422" cy="3800052"/>
          </a:xfrm>
          <a:prstGeom prst="rect">
            <a:avLst/>
          </a:prstGeom>
          <a:effectLst>
            <a:outerShdw blurRad="88900" algn="tl" rotWithShape="0">
              <a:schemeClr val="tx2">
                <a:lumMod val="50000"/>
                <a:alpha val="70000"/>
              </a:schemeClr>
            </a:outerShdw>
          </a:effectLst>
        </p:spPr>
        <p:txBody>
          <a:bodyPr tIns="914400"/>
          <a:lstStyle>
            <a:lvl1pPr marL="0" indent="0" algn="ctr">
              <a:lnSpc>
                <a:spcPts val="2025"/>
              </a:lnSpc>
              <a:spcBef>
                <a:spcPts val="0"/>
              </a:spcBef>
              <a:buNone/>
              <a:defRPr sz="1800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Double click on icon </a:t>
            </a:r>
            <a:br>
              <a:rPr lang="en-US" dirty="0"/>
            </a:br>
            <a:r>
              <a:rPr lang="en-US" dirty="0"/>
              <a:t>below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032473524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ample: Bullets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45770" y="594361"/>
            <a:ext cx="8229600" cy="1325563"/>
          </a:xfrm>
          <a:prstGeom prst="rect">
            <a:avLst/>
          </a:prstGeom>
        </p:spPr>
        <p:txBody>
          <a:bodyPr anchor="ctr" anchorCtr="0"/>
          <a:lstStyle>
            <a:lvl1pPr algn="ctr">
              <a:lnSpc>
                <a:spcPts val="3300"/>
              </a:lnSpc>
              <a:defRPr sz="3375" b="1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Example: bullets only</a:t>
            </a:r>
            <a:br>
              <a:rPr lang="en-US" dirty="0"/>
            </a:br>
            <a:r>
              <a:rPr lang="en-US" dirty="0"/>
              <a:t>Click here to edit headline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5770" y="2286000"/>
            <a:ext cx="8229600" cy="4351338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2400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  <a:lvl2pPr marL="514350" indent="-171450">
              <a:buFont typeface="Wingdings" panose="05000000000000000000" pitchFamily="2" charset="2"/>
              <a:buChar char="§"/>
              <a:defRPr sz="2100" baseline="0">
                <a:solidFill>
                  <a:srgbClr val="A0284C"/>
                </a:solidFill>
                <a:latin typeface="Arial Narrow" panose="020B0606020202030204" pitchFamily="34" charset="0"/>
              </a:defRPr>
            </a:lvl2pPr>
            <a:lvl3pPr>
              <a:defRPr sz="1800" baseline="0">
                <a:solidFill>
                  <a:srgbClr val="00416A"/>
                </a:solidFill>
                <a:latin typeface="Arial Narrow" panose="020B0606020202030204" pitchFamily="34" charset="0"/>
              </a:defRPr>
            </a:lvl3pPr>
            <a:lvl4pPr marL="1243013" indent="-214313">
              <a:buFont typeface="Wingdings" panose="05000000000000000000" pitchFamily="2" charset="2"/>
              <a:buChar char="§"/>
              <a:defRPr sz="1650" baseline="0">
                <a:solidFill>
                  <a:srgbClr val="A0284C"/>
                </a:solidFill>
                <a:latin typeface="Arial Narrow" panose="020B060602020203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here to edit bullet 1</a:t>
            </a:r>
          </a:p>
          <a:p>
            <a:pPr lvl="1"/>
            <a:r>
              <a:rPr lang="en-US" dirty="0"/>
              <a:t>Click here to edit bullet 2</a:t>
            </a:r>
          </a:p>
          <a:p>
            <a:pPr lvl="2"/>
            <a:r>
              <a:rPr lang="en-US" dirty="0"/>
              <a:t>Click here to edit bullet 3</a:t>
            </a:r>
          </a:p>
          <a:p>
            <a:pPr lvl="3"/>
            <a:r>
              <a:rPr lang="en-US" dirty="0"/>
              <a:t>Click here to edit bullet 4</a:t>
            </a:r>
          </a:p>
        </p:txBody>
      </p:sp>
    </p:spTree>
    <p:extLst>
      <p:ext uri="{BB962C8B-B14F-4D97-AF65-F5344CB8AC3E}">
        <p14:creationId xmlns:p14="http://schemas.microsoft.com/office/powerpoint/2010/main" val="457125490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ample picture o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45770" y="594360"/>
            <a:ext cx="8229600" cy="1270528"/>
          </a:xfrm>
          <a:prstGeom prst="rect">
            <a:avLst/>
          </a:prstGeom>
        </p:spPr>
        <p:txBody>
          <a:bodyPr anchor="ctr" anchorCtr="0"/>
          <a:lstStyle>
            <a:lvl1pPr algn="ctr">
              <a:lnSpc>
                <a:spcPts val="3300"/>
              </a:lnSpc>
              <a:defRPr sz="3375" b="1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Example: picture or graph only</a:t>
            </a:r>
            <a:br>
              <a:rPr lang="en-US" dirty="0"/>
            </a:br>
            <a:r>
              <a:rPr lang="en-US" dirty="0"/>
              <a:t>Click here to edit headline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45770" y="1930401"/>
            <a:ext cx="8229600" cy="457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ts val="2550"/>
              </a:lnSpc>
              <a:spcBef>
                <a:spcPts val="0"/>
              </a:spcBef>
              <a:buNone/>
              <a:defRPr sz="2700" b="1">
                <a:solidFill>
                  <a:srgbClr val="A0284C"/>
                </a:solidFill>
                <a:latin typeface="Arial Narrow" panose="020B060602020203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here to edit subhead</a:t>
            </a:r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445770" y="2743201"/>
            <a:ext cx="8229600" cy="3825879"/>
          </a:xfrm>
          <a:prstGeom prst="rect">
            <a:avLst/>
          </a:prstGeom>
          <a:effectLst>
            <a:outerShdw blurRad="101600" algn="tl" rotWithShape="0">
              <a:schemeClr val="tx2">
                <a:lumMod val="50000"/>
                <a:alpha val="70000"/>
              </a:schemeClr>
            </a:outerShdw>
          </a:effectLst>
        </p:spPr>
        <p:txBody>
          <a:bodyPr tIns="914400"/>
          <a:lstStyle>
            <a:lvl1pPr marL="0" indent="0" algn="ctr">
              <a:lnSpc>
                <a:spcPts val="2025"/>
              </a:lnSpc>
              <a:spcBef>
                <a:spcPts val="0"/>
              </a:spcBef>
              <a:buNone/>
              <a:defRPr sz="1800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Double click on icon below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3608552125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ample: Subhead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45770" y="594360"/>
            <a:ext cx="8229600" cy="1270528"/>
          </a:xfrm>
          <a:prstGeom prst="rect">
            <a:avLst/>
          </a:prstGeom>
        </p:spPr>
        <p:txBody>
          <a:bodyPr anchor="ctr" anchorCtr="0"/>
          <a:lstStyle>
            <a:lvl1pPr algn="ctr">
              <a:lnSpc>
                <a:spcPts val="3300"/>
              </a:lnSpc>
              <a:defRPr sz="3375" b="1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Example: subhead and bullets</a:t>
            </a:r>
            <a:br>
              <a:rPr lang="en-US" dirty="0"/>
            </a:br>
            <a:r>
              <a:rPr lang="en-US" dirty="0"/>
              <a:t>Click here to edit headline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45770" y="1930401"/>
            <a:ext cx="8229600" cy="457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ts val="2550"/>
              </a:lnSpc>
              <a:spcBef>
                <a:spcPts val="0"/>
              </a:spcBef>
              <a:buNone/>
              <a:defRPr sz="2700" b="1">
                <a:solidFill>
                  <a:srgbClr val="A0284C"/>
                </a:solidFill>
                <a:latin typeface="Arial Narrow" panose="020B060602020203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here to edit subhead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45770" y="2743201"/>
            <a:ext cx="8229600" cy="3825453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  <a:lvl2pPr marL="514350" indent="-171450">
              <a:buFont typeface="Wingdings" panose="05000000000000000000" pitchFamily="2" charset="2"/>
              <a:buChar char="§"/>
              <a:defRPr sz="2100" baseline="0">
                <a:solidFill>
                  <a:srgbClr val="A0284C"/>
                </a:solidFill>
                <a:latin typeface="Arial Narrow" panose="020B0606020202030204" pitchFamily="34" charset="0"/>
              </a:defRPr>
            </a:lvl2pPr>
            <a:lvl3pPr>
              <a:defRPr sz="1800" baseline="0">
                <a:solidFill>
                  <a:srgbClr val="00416A"/>
                </a:solidFill>
                <a:latin typeface="Arial Narrow" panose="020B0606020202030204" pitchFamily="34" charset="0"/>
              </a:defRPr>
            </a:lvl3pPr>
            <a:lvl4pPr marL="1243013" indent="-214313">
              <a:buFont typeface="Wingdings" panose="05000000000000000000" pitchFamily="2" charset="2"/>
              <a:buChar char="§"/>
              <a:defRPr sz="1650" baseline="0">
                <a:solidFill>
                  <a:srgbClr val="A0284C"/>
                </a:solidFill>
                <a:latin typeface="Arial Narrow" panose="020B060602020203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here to edit bullet 1</a:t>
            </a:r>
          </a:p>
          <a:p>
            <a:pPr lvl="1"/>
            <a:r>
              <a:rPr lang="en-US" dirty="0"/>
              <a:t>Click here to edit bullet 2</a:t>
            </a:r>
          </a:p>
          <a:p>
            <a:pPr lvl="2"/>
            <a:r>
              <a:rPr lang="en-US" dirty="0"/>
              <a:t>Click here to edit bullet 3</a:t>
            </a:r>
          </a:p>
          <a:p>
            <a:pPr lvl="3"/>
            <a:r>
              <a:rPr lang="en-US" dirty="0"/>
              <a:t>Click here to edit bullet 4</a:t>
            </a:r>
          </a:p>
        </p:txBody>
      </p:sp>
    </p:spTree>
    <p:extLst>
      <p:ext uri="{BB962C8B-B14F-4D97-AF65-F5344CB8AC3E}">
        <p14:creationId xmlns:p14="http://schemas.microsoft.com/office/powerpoint/2010/main" val="3035851788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ample subhead and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45770" y="594360"/>
            <a:ext cx="8229600" cy="1270528"/>
          </a:xfrm>
          <a:prstGeom prst="rect">
            <a:avLst/>
          </a:prstGeom>
        </p:spPr>
        <p:txBody>
          <a:bodyPr anchor="ctr" anchorCtr="0"/>
          <a:lstStyle>
            <a:lvl1pPr algn="ctr">
              <a:lnSpc>
                <a:spcPts val="3300"/>
              </a:lnSpc>
              <a:defRPr sz="3375" b="1"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Example: subhead and paragraph</a:t>
            </a:r>
            <a:br>
              <a:rPr lang="en-US" dirty="0"/>
            </a:br>
            <a:r>
              <a:rPr lang="en-US" dirty="0"/>
              <a:t>Click here to edit headline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45770" y="1930401"/>
            <a:ext cx="8229600" cy="457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ts val="2550"/>
              </a:lnSpc>
              <a:spcBef>
                <a:spcPts val="0"/>
              </a:spcBef>
              <a:buNone/>
              <a:defRPr sz="2700" b="1">
                <a:solidFill>
                  <a:srgbClr val="A0284C"/>
                </a:solidFill>
                <a:latin typeface="Arial Narrow" panose="020B060602020203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here to edit subhead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45770" y="2743201"/>
            <a:ext cx="8229600" cy="382545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325"/>
              </a:lnSpc>
              <a:buNone/>
              <a:defRPr baseline="0">
                <a:solidFill>
                  <a:srgbClr val="00416A"/>
                </a:solidFill>
                <a:latin typeface="Arial Narrow" panose="020B0606020202030204" pitchFamily="34" charset="0"/>
              </a:defRPr>
            </a:lvl1pPr>
            <a:lvl2pPr>
              <a:defRPr baseline="0">
                <a:solidFill>
                  <a:srgbClr val="DCC070"/>
                </a:solidFill>
                <a:latin typeface="Arial Narrow" panose="020B0606020202030204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 Narrow" panose="020B0606020202030204" pitchFamily="34" charset="0"/>
              </a:defRPr>
            </a:lvl3pPr>
            <a:lvl4pPr>
              <a:defRPr baseline="0">
                <a:solidFill>
                  <a:srgbClr val="FFC000"/>
                </a:solidFill>
                <a:latin typeface="Arial Narrow" panose="020B060602020203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Click here to edit paragraph.</a:t>
            </a:r>
          </a:p>
        </p:txBody>
      </p:sp>
    </p:spTree>
    <p:extLst>
      <p:ext uri="{BB962C8B-B14F-4D97-AF65-F5344CB8AC3E}">
        <p14:creationId xmlns:p14="http://schemas.microsoft.com/office/powerpoint/2010/main" val="613432053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1354197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325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026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9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739" y="4360550"/>
            <a:ext cx="2831979" cy="249745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235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0" r:id="rId2"/>
    <p:sldLayoutId id="2147483657" r:id="rId3"/>
    <p:sldLayoutId id="2147483661" r:id="rId4"/>
    <p:sldLayoutId id="2147483658" r:id="rId5"/>
    <p:sldLayoutId id="2147483659" r:id="rId6"/>
    <p:sldLayoutId id="2147483663" r:id="rId7"/>
  </p:sldLayoutIdLst>
  <p:transition spd="slow">
    <p:fade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50826F2-5FBD-4CCD-81B3-C5E86A9235BC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739" y="4360550"/>
            <a:ext cx="2831979" cy="249745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7F50D85-107E-4848-9691-385DFFBA369C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38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matthew.dapp@dot.wi.gov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45770" y="2666083"/>
            <a:ext cx="8229600" cy="567260"/>
          </a:xfrm>
        </p:spPr>
        <p:txBody>
          <a:bodyPr>
            <a:normAutofit fontScale="92500" lnSpcReduction="10000"/>
          </a:bodyPr>
          <a:lstStyle/>
          <a:p>
            <a:r>
              <a:rPr lang="en-US" sz="4800" dirty="0"/>
              <a:t>Matt Dapp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-925830" y="3290426"/>
            <a:ext cx="10972800" cy="548640"/>
          </a:xfrm>
        </p:spPr>
        <p:txBody>
          <a:bodyPr/>
          <a:lstStyle/>
          <a:p>
            <a:r>
              <a:rPr lang="en-US" dirty="0"/>
              <a:t>NW Region Construction Oversight Engineer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1746985" y="4607488"/>
            <a:ext cx="5650029" cy="1005840"/>
          </a:xfrm>
        </p:spPr>
        <p:txBody>
          <a:bodyPr>
            <a:normAutofit/>
          </a:bodyPr>
          <a:lstStyle/>
          <a:p>
            <a:r>
              <a:rPr lang="en-US" dirty="0"/>
              <a:t>2019 NW Region Construction Training</a:t>
            </a:r>
          </a:p>
          <a:p>
            <a:r>
              <a:rPr lang="en-US" dirty="0"/>
              <a:t>Casper Conference Center, </a:t>
            </a:r>
            <a:r>
              <a:rPr lang="en-US" dirty="0" err="1"/>
              <a:t>Eau</a:t>
            </a:r>
            <a:r>
              <a:rPr lang="en-US" dirty="0"/>
              <a:t> Claire, WI</a:t>
            </a:r>
          </a:p>
          <a:p>
            <a:r>
              <a:rPr lang="en-US" dirty="0"/>
              <a:t>(Remote Locations – Spooner &amp; Superior)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-914400" y="5895191"/>
            <a:ext cx="10972800" cy="482600"/>
          </a:xfrm>
        </p:spPr>
        <p:txBody>
          <a:bodyPr/>
          <a:lstStyle/>
          <a:p>
            <a:r>
              <a:rPr lang="en-US" dirty="0"/>
              <a:t>March 21, 2019</a:t>
            </a: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Bureau of Project Development (BPD) Update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Ink 8"/>
              <p14:cNvContentPartPr/>
              <p14:nvPr/>
            </p14:nvContentPartPr>
            <p14:xfrm>
              <a:off x="14508192" y="1536192"/>
              <a:ext cx="360" cy="3708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499192" y="1527192"/>
                <a:ext cx="18000" cy="54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7013735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3062" y="384810"/>
            <a:ext cx="5857875" cy="643890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en-US" sz="3600" dirty="0"/>
              <a:t>Project Disputes / Claims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407670" y="1425136"/>
            <a:ext cx="8241030" cy="5432863"/>
          </a:xfrm>
        </p:spPr>
        <p:txBody>
          <a:bodyPr>
            <a:normAutofit/>
          </a:bodyPr>
          <a:lstStyle/>
          <a:p>
            <a:r>
              <a:rPr lang="en-US" sz="2400" dirty="0"/>
              <a:t>Claim is an unresolved change or dispute resulting in a demand for additional cost, time, or both based on:</a:t>
            </a:r>
          </a:p>
          <a:p>
            <a:pPr lvl="1"/>
            <a:r>
              <a:rPr lang="en-US" dirty="0"/>
              <a:t>Entitlement (why?)</a:t>
            </a:r>
          </a:p>
          <a:p>
            <a:pPr lvl="1"/>
            <a:r>
              <a:rPr lang="en-US" dirty="0"/>
              <a:t>Impact (what or how?)</a:t>
            </a:r>
          </a:p>
          <a:p>
            <a:pPr lvl="1"/>
            <a:r>
              <a:rPr lang="en-US" dirty="0"/>
              <a:t>Cost (how much?)</a:t>
            </a:r>
          </a:p>
          <a:p>
            <a:r>
              <a:rPr lang="en-US" sz="2400" dirty="0"/>
              <a:t>Ensure proper notification is given to allow department to mitigate</a:t>
            </a:r>
          </a:p>
          <a:p>
            <a:r>
              <a:rPr lang="en-US" sz="2400" dirty="0"/>
              <a:t>Read the contract as a whole to determine if there has been a change to the contract requirements (entitlement)</a:t>
            </a:r>
          </a:p>
          <a:p>
            <a:pPr lvl="1"/>
            <a:r>
              <a:rPr lang="en-US" dirty="0"/>
              <a:t>Differing site conditions</a:t>
            </a:r>
          </a:p>
          <a:p>
            <a:pPr lvl="1"/>
            <a:r>
              <a:rPr lang="en-US" dirty="0"/>
              <a:t>Suspensions of work ordered by the engineer</a:t>
            </a:r>
          </a:p>
          <a:p>
            <a:pPr lvl="1"/>
            <a:r>
              <a:rPr lang="en-US" dirty="0"/>
              <a:t>Significant changes in the character of work</a:t>
            </a:r>
          </a:p>
          <a:p>
            <a:r>
              <a:rPr lang="en-US" dirty="0"/>
              <a:t>Separate original contract from claim cost</a:t>
            </a:r>
          </a:p>
          <a:p>
            <a:pPr lvl="1"/>
            <a:r>
              <a:rPr lang="en-US" dirty="0"/>
              <a:t>Ask for contractor documents such as Job Cost Report that shows actual costs</a:t>
            </a:r>
          </a:p>
          <a:p>
            <a:pPr marL="3429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893327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3062" y="384810"/>
            <a:ext cx="5857875" cy="643890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en-US" sz="3600" dirty="0"/>
              <a:t>Other Topics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407670" y="1425137"/>
            <a:ext cx="8145780" cy="4908988"/>
          </a:xfrm>
        </p:spPr>
        <p:txBody>
          <a:bodyPr>
            <a:normAutofit/>
          </a:bodyPr>
          <a:lstStyle/>
          <a:p>
            <a:r>
              <a:rPr lang="en-US" sz="2700" dirty="0"/>
              <a:t>Detailed documentation</a:t>
            </a:r>
          </a:p>
          <a:p>
            <a:pPr lvl="1"/>
            <a:r>
              <a:rPr lang="en-US" sz="2400" dirty="0"/>
              <a:t>Utilize laptops, iPads, etc.</a:t>
            </a:r>
          </a:p>
          <a:p>
            <a:r>
              <a:rPr lang="en-US" sz="2700" dirty="0"/>
              <a:t>Set expectations with contractor early and often</a:t>
            </a:r>
          </a:p>
          <a:p>
            <a:pPr lvl="1"/>
            <a:r>
              <a:rPr lang="en-US" sz="2500" dirty="0"/>
              <a:t>Avoids issue of implied consent</a:t>
            </a:r>
          </a:p>
          <a:p>
            <a:r>
              <a:rPr lang="en-US" sz="2700" dirty="0"/>
              <a:t>Review Critical Inspection Guide</a:t>
            </a:r>
          </a:p>
          <a:p>
            <a:pPr lvl="1"/>
            <a:r>
              <a:rPr lang="en-US" sz="2400" dirty="0"/>
              <a:t>Recent issues with beam guard posts &amp; sign post embedment</a:t>
            </a:r>
          </a:p>
          <a:p>
            <a:r>
              <a:rPr lang="en-US" sz="2700" dirty="0"/>
              <a:t>Damage to contractor’s work</a:t>
            </a:r>
          </a:p>
          <a:p>
            <a:pPr lvl="1"/>
            <a:r>
              <a:rPr lang="en-US" sz="2400" dirty="0"/>
              <a:t>Do not pay for damage to contractor’s work unless covered in contract (SS 107.14 Contractor’s Responsibility for Work)</a:t>
            </a:r>
          </a:p>
          <a:p>
            <a:r>
              <a:rPr lang="en-US" sz="2700" dirty="0"/>
              <a:t>Enforce the contract</a:t>
            </a:r>
          </a:p>
          <a:p>
            <a:pPr lvl="1"/>
            <a:r>
              <a:rPr lang="en-US" sz="2400" dirty="0"/>
              <a:t>Consistency within the regions</a:t>
            </a:r>
          </a:p>
        </p:txBody>
      </p:sp>
    </p:spTree>
    <p:extLst>
      <p:ext uri="{BB962C8B-B14F-4D97-AF65-F5344CB8AC3E}">
        <p14:creationId xmlns:p14="http://schemas.microsoft.com/office/powerpoint/2010/main" val="3049689371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2046" y="1782472"/>
            <a:ext cx="5059907" cy="994172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en-US" sz="5400" dirty="0"/>
              <a:t>Questions?</a:t>
            </a:r>
            <a:endParaRPr lang="en-US" sz="36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E01E378-AB45-40B8-80FA-B8D872D12FE0}"/>
              </a:ext>
            </a:extLst>
          </p:cNvPr>
          <p:cNvSpPr txBox="1">
            <a:spLocks/>
          </p:cNvSpPr>
          <p:nvPr/>
        </p:nvSpPr>
        <p:spPr>
          <a:xfrm>
            <a:off x="211398" y="4391024"/>
            <a:ext cx="8721204" cy="229552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7500" lnSpcReduction="20000"/>
          </a:bodyPr>
          <a:lstStyle>
            <a:lvl1pPr algn="ctr" defTabSz="914400" rtl="0" eaLnBrk="1" latinLnBrk="0" hangingPunct="1">
              <a:lnSpc>
                <a:spcPts val="3300"/>
              </a:lnSpc>
              <a:spcBef>
                <a:spcPct val="0"/>
              </a:spcBef>
              <a:buNone/>
              <a:defRPr sz="3375" b="1" kern="1200" baseline="0">
                <a:solidFill>
                  <a:srgbClr val="00416A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sz="5400" u="sng" dirty="0"/>
              <a:t>Contact Information</a:t>
            </a:r>
            <a:endParaRPr lang="en-US" sz="800" u="sng" dirty="0"/>
          </a:p>
          <a:p>
            <a:pPr algn="l">
              <a:lnSpc>
                <a:spcPct val="120000"/>
              </a:lnSpc>
            </a:pPr>
            <a:r>
              <a:rPr lang="en-US" sz="3600" dirty="0"/>
              <a:t>Email: </a:t>
            </a:r>
            <a:r>
              <a:rPr lang="en-US" sz="3600" dirty="0">
                <a:hlinkClick r:id="rId3"/>
              </a:rPr>
              <a:t>matthew.dapp@dot.wi.gov</a:t>
            </a:r>
            <a:endParaRPr lang="en-US" sz="3600" dirty="0"/>
          </a:p>
          <a:p>
            <a:pPr algn="l">
              <a:lnSpc>
                <a:spcPct val="120000"/>
              </a:lnSpc>
            </a:pPr>
            <a:r>
              <a:rPr lang="en-US" sz="3600" dirty="0"/>
              <a:t>Phone: (608) 266-3589</a:t>
            </a:r>
          </a:p>
          <a:p>
            <a:pPr algn="l">
              <a:lnSpc>
                <a:spcPct val="120000"/>
              </a:lnSpc>
            </a:pPr>
            <a:r>
              <a:rPr lang="en-US" sz="3600" dirty="0"/>
              <a:t>Cell: (608) 516-6481</a:t>
            </a:r>
          </a:p>
        </p:txBody>
      </p:sp>
    </p:spTree>
    <p:extLst>
      <p:ext uri="{BB962C8B-B14F-4D97-AF65-F5344CB8AC3E}">
        <p14:creationId xmlns:p14="http://schemas.microsoft.com/office/powerpoint/2010/main" val="94013174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800"/>
              </a:lnSpc>
            </a:pPr>
            <a:r>
              <a:rPr lang="en-US" sz="4800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769" y="2005445"/>
            <a:ext cx="7926705" cy="4258194"/>
          </a:xfrm>
        </p:spPr>
        <p:txBody>
          <a:bodyPr>
            <a:normAutofit/>
          </a:bodyPr>
          <a:lstStyle/>
          <a:p>
            <a:r>
              <a:rPr lang="en-US" sz="3500" dirty="0"/>
              <a:t>Experience</a:t>
            </a:r>
          </a:p>
          <a:p>
            <a:pPr lvl="1"/>
            <a:r>
              <a:rPr lang="en-US" sz="3100" dirty="0" err="1"/>
              <a:t>WisDOT</a:t>
            </a:r>
            <a:r>
              <a:rPr lang="en-US" sz="3100" dirty="0"/>
              <a:t> for 11+ years</a:t>
            </a:r>
          </a:p>
          <a:p>
            <a:pPr lvl="2"/>
            <a:r>
              <a:rPr lang="en-US" sz="2800" dirty="0"/>
              <a:t>SW Region – Madison Office</a:t>
            </a:r>
          </a:p>
          <a:p>
            <a:pPr lvl="2"/>
            <a:r>
              <a:rPr lang="en-US" sz="2800" dirty="0"/>
              <a:t>Previous 5 years as a project manager in PDS</a:t>
            </a:r>
            <a:endParaRPr lang="en-US" sz="2650" dirty="0"/>
          </a:p>
          <a:p>
            <a:pPr lvl="3"/>
            <a:r>
              <a:rPr lang="en-US" sz="2600" dirty="0"/>
              <a:t>Managed both design and construction projects</a:t>
            </a:r>
          </a:p>
          <a:p>
            <a:pPr lvl="3"/>
            <a:r>
              <a:rPr lang="en-US" sz="2750" dirty="0"/>
              <a:t>Dane, Columbia, Iowa &amp; Lafayette Counties </a:t>
            </a:r>
            <a:endParaRPr lang="en-US" sz="2350" dirty="0"/>
          </a:p>
          <a:p>
            <a:pPr lvl="2"/>
            <a:r>
              <a:rPr lang="en-US" sz="2800" dirty="0"/>
              <a:t>Served 1 year as SW Region Utility Engineer</a:t>
            </a:r>
          </a:p>
          <a:p>
            <a:pPr lvl="2"/>
            <a:r>
              <a:rPr lang="en-US" sz="2800" dirty="0"/>
              <a:t>First 5 years spent as inspector/project leader on construction projects in Dane County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239665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600"/>
              </a:lnSpc>
            </a:pPr>
            <a:r>
              <a:rPr lang="en-US" sz="4800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770" y="1919924"/>
            <a:ext cx="8155305" cy="359505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dirty="0"/>
              <a:t>BPD Updates</a:t>
            </a:r>
          </a:p>
          <a:p>
            <a:pPr>
              <a:lnSpc>
                <a:spcPct val="100000"/>
              </a:lnSpc>
            </a:pPr>
            <a:r>
              <a:rPr lang="en-US" sz="3200" dirty="0"/>
              <a:t>When to Contact Construction Oversight Engineer</a:t>
            </a:r>
          </a:p>
          <a:p>
            <a:pPr>
              <a:lnSpc>
                <a:spcPct val="100000"/>
              </a:lnSpc>
            </a:pPr>
            <a:r>
              <a:rPr lang="en-US" sz="3200" dirty="0"/>
              <a:t>Contractor Schedules</a:t>
            </a:r>
          </a:p>
          <a:p>
            <a:pPr>
              <a:lnSpc>
                <a:spcPct val="100000"/>
              </a:lnSpc>
            </a:pPr>
            <a:r>
              <a:rPr lang="en-US" sz="3200" dirty="0"/>
              <a:t>Contract Modification Justification (CMJ) </a:t>
            </a:r>
          </a:p>
          <a:p>
            <a:pPr>
              <a:lnSpc>
                <a:spcPct val="100000"/>
              </a:lnSpc>
            </a:pPr>
            <a:r>
              <a:rPr lang="en-US" sz="3200" dirty="0"/>
              <a:t>Contract Change Order (CCO)</a:t>
            </a:r>
          </a:p>
          <a:p>
            <a:pPr>
              <a:lnSpc>
                <a:spcPct val="100000"/>
              </a:lnSpc>
            </a:pPr>
            <a:r>
              <a:rPr lang="en-US" sz="3200" dirty="0"/>
              <a:t>Project Disputes / Claims</a:t>
            </a:r>
          </a:p>
          <a:p>
            <a:pPr>
              <a:lnSpc>
                <a:spcPct val="100000"/>
              </a:lnSpc>
            </a:pPr>
            <a:r>
              <a:rPr lang="en-US" sz="3200" dirty="0"/>
              <a:t>Other Topics</a:t>
            </a:r>
          </a:p>
        </p:txBody>
      </p:sp>
    </p:spTree>
    <p:extLst>
      <p:ext uri="{BB962C8B-B14F-4D97-AF65-F5344CB8AC3E}">
        <p14:creationId xmlns:p14="http://schemas.microsoft.com/office/powerpoint/2010/main" val="3595790519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625" y="367345"/>
            <a:ext cx="7216325" cy="952896"/>
          </a:xfrm>
        </p:spPr>
        <p:txBody>
          <a:bodyPr>
            <a:noAutofit/>
          </a:bodyPr>
          <a:lstStyle/>
          <a:p>
            <a:pPr>
              <a:lnSpc>
                <a:spcPts val="3600"/>
              </a:lnSpc>
            </a:pPr>
            <a:r>
              <a:rPr lang="en-US" sz="3600" dirty="0"/>
              <a:t>BPD Construction Standards Oversight Unit Updates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0" y="2270138"/>
            <a:ext cx="5895975" cy="3759678"/>
          </a:xfrm>
        </p:spPr>
        <p:txBody>
          <a:bodyPr wrap="square">
            <a:noAutofit/>
          </a:bodyPr>
          <a:lstStyle/>
          <a:p>
            <a:pPr lvl="1"/>
            <a:r>
              <a:rPr lang="en-US" sz="2400" b="1" dirty="0"/>
              <a:t>Matt Dapp – NW Region</a:t>
            </a:r>
          </a:p>
          <a:p>
            <a:pPr lvl="1"/>
            <a:r>
              <a:rPr lang="en-US" sz="2400" dirty="0"/>
              <a:t>Doak Christenson – SW Region</a:t>
            </a:r>
          </a:p>
          <a:p>
            <a:pPr lvl="1"/>
            <a:r>
              <a:rPr lang="en-US" sz="2400" dirty="0"/>
              <a:t>Craig Pringle– NE Region</a:t>
            </a:r>
          </a:p>
          <a:p>
            <a:pPr lvl="1"/>
            <a:r>
              <a:rPr lang="en-US" sz="2400" dirty="0"/>
              <a:t>Dave Pilon – NC Region </a:t>
            </a:r>
          </a:p>
          <a:p>
            <a:pPr lvl="1"/>
            <a:r>
              <a:rPr lang="en-US" sz="2400" dirty="0"/>
              <a:t>Chris Fredrick – SE Region</a:t>
            </a:r>
          </a:p>
          <a:p>
            <a:pPr lvl="1"/>
            <a:r>
              <a:rPr lang="en-US" sz="2400" dirty="0"/>
              <a:t>Brian DuPont – SE Freeways</a:t>
            </a:r>
          </a:p>
          <a:p>
            <a:pPr lvl="1"/>
            <a:r>
              <a:rPr lang="en-US" sz="2400" dirty="0"/>
              <a:t>Michael Hall – Standard Specifications </a:t>
            </a:r>
          </a:p>
          <a:p>
            <a:pPr lvl="1"/>
            <a:r>
              <a:rPr lang="en-US" sz="2400" dirty="0"/>
              <a:t>Mark Zander – CMM Updates </a:t>
            </a:r>
          </a:p>
          <a:p>
            <a:pPr lvl="1"/>
            <a:r>
              <a:rPr lang="en-US" sz="2400" dirty="0"/>
              <a:t>Sandra </a:t>
            </a:r>
            <a:r>
              <a:rPr lang="en-US" sz="2400" dirty="0" err="1"/>
              <a:t>Villiesse</a:t>
            </a:r>
            <a:r>
              <a:rPr lang="en-US" sz="2400" dirty="0"/>
              <a:t> – Local Program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FC1B4CF-EC8E-4AA5-A22C-F4D9EF2C38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6702" y="1809299"/>
            <a:ext cx="2673620" cy="4681356"/>
          </a:xfrm>
          <a:prstGeom prst="rect">
            <a:avLst/>
          </a:prstGeom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09118048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600"/>
              </a:lnSpc>
            </a:pPr>
            <a:r>
              <a:rPr lang="en-US" sz="3600" dirty="0"/>
              <a:t>When to Contact Construction Oversight Engineer?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445769" y="2255915"/>
            <a:ext cx="8229599" cy="4306809"/>
          </a:xfrm>
        </p:spPr>
        <p:txBody>
          <a:bodyPr>
            <a:normAutofit lnSpcReduction="10000"/>
          </a:bodyPr>
          <a:lstStyle/>
          <a:p>
            <a:r>
              <a:rPr lang="en-US" sz="2700" dirty="0"/>
              <a:t>All proposed cost reduction incentives (CRI)</a:t>
            </a:r>
          </a:p>
          <a:p>
            <a:pPr lvl="1"/>
            <a:r>
              <a:rPr lang="en-US" sz="2400" dirty="0"/>
              <a:t>Include on CRI Tracking Form</a:t>
            </a:r>
          </a:p>
          <a:p>
            <a:r>
              <a:rPr lang="en-US" sz="2700" dirty="0"/>
              <a:t>Decisions that should be made at a statewide level</a:t>
            </a:r>
          </a:p>
          <a:p>
            <a:pPr lvl="1"/>
            <a:r>
              <a:rPr lang="en-US" sz="2325" dirty="0"/>
              <a:t>Material shortages</a:t>
            </a:r>
          </a:p>
          <a:p>
            <a:pPr lvl="1"/>
            <a:r>
              <a:rPr lang="en-US" sz="2325" dirty="0"/>
              <a:t>Cataclysmic phenomena of nature (extreme weather)</a:t>
            </a:r>
          </a:p>
          <a:p>
            <a:r>
              <a:rPr lang="en-US" sz="2700" dirty="0"/>
              <a:t>Potential claim issues</a:t>
            </a:r>
          </a:p>
          <a:p>
            <a:pPr lvl="1"/>
            <a:r>
              <a:rPr lang="en-US" sz="2400" dirty="0"/>
              <a:t>Basis of entitlement</a:t>
            </a:r>
          </a:p>
          <a:p>
            <a:r>
              <a:rPr lang="en-US" sz="2700" dirty="0"/>
              <a:t>Questions with interpretation of contract specifications</a:t>
            </a:r>
          </a:p>
          <a:p>
            <a:r>
              <a:rPr lang="en-US" sz="2700" dirty="0"/>
              <a:t>Large-scale change orders/contract time extensions</a:t>
            </a:r>
          </a:p>
          <a:p>
            <a:r>
              <a:rPr lang="en-US" sz="2700" dirty="0"/>
              <a:t>Time extensions that may go over winter</a:t>
            </a:r>
          </a:p>
        </p:txBody>
      </p:sp>
    </p:spTree>
    <p:extLst>
      <p:ext uri="{BB962C8B-B14F-4D97-AF65-F5344CB8AC3E}">
        <p14:creationId xmlns:p14="http://schemas.microsoft.com/office/powerpoint/2010/main" val="2887094668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600"/>
              </a:lnSpc>
            </a:pPr>
            <a:r>
              <a:rPr lang="en-US" sz="3600" dirty="0"/>
              <a:t>When to Contact Construction Oversight Engineer?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445770" y="2525690"/>
            <a:ext cx="6936106" cy="2467424"/>
          </a:xfrm>
        </p:spPr>
        <p:txBody>
          <a:bodyPr>
            <a:normAutofit/>
          </a:bodyPr>
          <a:lstStyle/>
          <a:p>
            <a:r>
              <a:rPr lang="en-US" sz="2700" dirty="0"/>
              <a:t>Issues with the standard specifications</a:t>
            </a:r>
          </a:p>
          <a:p>
            <a:r>
              <a:rPr lang="en-US" sz="2700" dirty="0"/>
              <a:t>Any submission of claim or notice of claim</a:t>
            </a:r>
          </a:p>
          <a:p>
            <a:r>
              <a:rPr lang="en-US" sz="2700" dirty="0"/>
              <a:t>Statewide consistency questions</a:t>
            </a:r>
          </a:p>
          <a:p>
            <a:pPr lvl="1"/>
            <a:r>
              <a:rPr lang="en-US" sz="2400" dirty="0"/>
              <a:t>Assessing liquidated damages</a:t>
            </a:r>
          </a:p>
          <a:p>
            <a:r>
              <a:rPr lang="en-US" sz="2700" dirty="0"/>
              <a:t>A resource to bounce ideas off</a:t>
            </a:r>
          </a:p>
        </p:txBody>
      </p:sp>
    </p:spTree>
    <p:extLst>
      <p:ext uri="{BB962C8B-B14F-4D97-AF65-F5344CB8AC3E}">
        <p14:creationId xmlns:p14="http://schemas.microsoft.com/office/powerpoint/2010/main" val="1984303958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148" y="455136"/>
            <a:ext cx="8229600" cy="952896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en-US" sz="3600" dirty="0"/>
              <a:t>Contractor Schedules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282252" y="1517779"/>
            <a:ext cx="6299771" cy="3822442"/>
          </a:xfrm>
        </p:spPr>
        <p:txBody>
          <a:bodyPr/>
          <a:lstStyle/>
          <a:p>
            <a:r>
              <a:rPr lang="en-US" sz="2625" dirty="0"/>
              <a:t>Follow SS 108.4 Progress Schedules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Verify baseline schedules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Request narrative &amp; other items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Account for long lead procurement items</a:t>
            </a:r>
          </a:p>
          <a:p>
            <a:r>
              <a:rPr lang="en-US" sz="2700" dirty="0"/>
              <a:t>Require monthly updates</a:t>
            </a:r>
          </a:p>
          <a:p>
            <a:pPr lvl="1"/>
            <a:r>
              <a:rPr lang="en-US" sz="2400" dirty="0"/>
              <a:t>Review and comment</a:t>
            </a:r>
          </a:p>
          <a:p>
            <a:pPr lvl="1"/>
            <a:r>
              <a:rPr lang="en-US" sz="2400" dirty="0"/>
              <a:t>Avoid “implied consent”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CA97967-7988-4614-A663-19D9818215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9831" y="4517517"/>
            <a:ext cx="6021917" cy="2165574"/>
          </a:xfrm>
          <a:prstGeom prst="rect">
            <a:avLst/>
          </a:prstGeom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8450371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2117" y="493395"/>
            <a:ext cx="5739765" cy="952896"/>
          </a:xfrm>
        </p:spPr>
        <p:txBody>
          <a:bodyPr>
            <a:normAutofit fontScale="90000"/>
          </a:bodyPr>
          <a:lstStyle/>
          <a:p>
            <a:pPr>
              <a:lnSpc>
                <a:spcPts val="3600"/>
              </a:lnSpc>
            </a:pPr>
            <a:r>
              <a:rPr lang="en-US" sz="3600" dirty="0"/>
              <a:t>Contract Modification Justification (CMJ)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231959" y="1795729"/>
            <a:ext cx="4815118" cy="4671746"/>
          </a:xfrm>
        </p:spPr>
        <p:txBody>
          <a:bodyPr>
            <a:normAutofit fontScale="85000" lnSpcReduction="10000"/>
          </a:bodyPr>
          <a:lstStyle/>
          <a:p>
            <a:r>
              <a:rPr lang="en-US" sz="2625" dirty="0"/>
              <a:t>Documents must address:</a:t>
            </a:r>
          </a:p>
          <a:p>
            <a:pPr lvl="1"/>
            <a:r>
              <a:rPr lang="en-US" sz="2325" dirty="0"/>
              <a:t>Scope (entitlement)</a:t>
            </a:r>
          </a:p>
          <a:p>
            <a:pPr lvl="1"/>
            <a:r>
              <a:rPr lang="en-US" sz="2325" dirty="0"/>
              <a:t>Quality</a:t>
            </a:r>
          </a:p>
          <a:p>
            <a:pPr lvl="1"/>
            <a:r>
              <a:rPr lang="en-US" sz="2325" dirty="0"/>
              <a:t>Time</a:t>
            </a:r>
          </a:p>
          <a:p>
            <a:pPr lvl="1"/>
            <a:r>
              <a:rPr lang="en-US" sz="2325" dirty="0"/>
              <a:t>Cost</a:t>
            </a:r>
          </a:p>
          <a:p>
            <a:r>
              <a:rPr lang="en-US" sz="2625" dirty="0"/>
              <a:t>Written as a standalone document</a:t>
            </a:r>
          </a:p>
          <a:p>
            <a:pPr lvl="1"/>
            <a:r>
              <a:rPr lang="en-US" sz="2400" dirty="0"/>
              <a:t>Include attachments for all references</a:t>
            </a:r>
          </a:p>
          <a:p>
            <a:pPr lvl="1"/>
            <a:r>
              <a:rPr lang="en-US" sz="2400" dirty="0"/>
              <a:t>Should not have to refer to the plans &amp; specials to understand</a:t>
            </a:r>
          </a:p>
          <a:p>
            <a:r>
              <a:rPr lang="en-US" sz="2700" dirty="0"/>
              <a:t>Should include an independent engineer’s estimate</a:t>
            </a:r>
          </a:p>
          <a:p>
            <a:pPr lvl="1"/>
            <a:r>
              <a:rPr lang="en-US" sz="2400" dirty="0"/>
              <a:t>Do more than just confirm the price submitted from the contractor</a:t>
            </a:r>
          </a:p>
          <a:p>
            <a:pPr lvl="1"/>
            <a:r>
              <a:rPr lang="en-US" sz="2400" dirty="0"/>
              <a:t>In theory, the CMJ should be written before you receive any pricing from the contractor</a:t>
            </a:r>
          </a:p>
          <a:p>
            <a:endParaRPr lang="en-US" sz="2625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D7F4249-6E74-4BD2-8E86-7DAC988F87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6299" y="1708650"/>
            <a:ext cx="4320992" cy="2182579"/>
          </a:xfrm>
          <a:prstGeom prst="rect">
            <a:avLst/>
          </a:prstGeom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51287182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217" y="350124"/>
            <a:ext cx="5193031" cy="952896"/>
          </a:xfrm>
        </p:spPr>
        <p:txBody>
          <a:bodyPr>
            <a:normAutofit fontScale="90000"/>
          </a:bodyPr>
          <a:lstStyle/>
          <a:p>
            <a:pPr>
              <a:lnSpc>
                <a:spcPts val="3600"/>
              </a:lnSpc>
            </a:pPr>
            <a:r>
              <a:rPr lang="en-US" sz="3600" dirty="0"/>
              <a:t>Contract Change Order (CCO)</a:t>
            </a:r>
            <a:br>
              <a:rPr lang="en-US" sz="3600" dirty="0"/>
            </a:br>
            <a:r>
              <a:rPr lang="en-US" sz="3600" dirty="0"/>
              <a:t>(Contract Modification)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99433" y="1610437"/>
            <a:ext cx="4625921" cy="4500831"/>
          </a:xfrm>
        </p:spPr>
        <p:txBody>
          <a:bodyPr>
            <a:normAutofit fontScale="92500" lnSpcReduction="10000"/>
          </a:bodyPr>
          <a:lstStyle/>
          <a:p>
            <a:r>
              <a:rPr lang="en-US" sz="2700" dirty="0"/>
              <a:t>Cover all related issues in one CCO</a:t>
            </a:r>
          </a:p>
          <a:p>
            <a:pPr lvl="1"/>
            <a:r>
              <a:rPr lang="en-US" sz="2500" dirty="0"/>
              <a:t>May require multiple CMJ’s</a:t>
            </a:r>
          </a:p>
          <a:p>
            <a:r>
              <a:rPr lang="en-US" sz="2700" dirty="0"/>
              <a:t>Be consistent within region</a:t>
            </a:r>
          </a:p>
          <a:p>
            <a:r>
              <a:rPr lang="en-US" sz="2700" dirty="0"/>
              <a:t>Commonly see:</a:t>
            </a:r>
          </a:p>
          <a:p>
            <a:pPr lvl="1"/>
            <a:r>
              <a:rPr lang="en-US" sz="2400" dirty="0"/>
              <a:t>No additional contract time is provided by this contract modification</a:t>
            </a:r>
          </a:p>
          <a:p>
            <a:r>
              <a:rPr lang="en-US" sz="2700" dirty="0"/>
              <a:t>Replace with example in CMM 2-42 (Attachment 1):</a:t>
            </a:r>
          </a:p>
          <a:p>
            <a:pPr lvl="1"/>
            <a:r>
              <a:rPr lang="en-US" sz="2400" dirty="0"/>
              <a:t>Additional contract time will not be provided to </a:t>
            </a:r>
            <a:r>
              <a:rPr lang="en-US" sz="2400" u="sng" dirty="0"/>
              <a:t>complete the work required and covered</a:t>
            </a:r>
            <a:r>
              <a:rPr lang="en-US" sz="2400" dirty="0"/>
              <a:t> in the contract modification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8AEDFAB-6201-4458-AA5E-88F9C7950E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4904" y="2020012"/>
            <a:ext cx="4109663" cy="2647023"/>
          </a:xfrm>
          <a:prstGeom prst="rect">
            <a:avLst/>
          </a:prstGeom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13774552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WisDOT template widescreen gray backgroun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WisDOT template widescreen gray background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1663</TotalTime>
  <Words>728</Words>
  <Application>Microsoft Office PowerPoint</Application>
  <PresentationFormat>On-screen Show (4:3)</PresentationFormat>
  <Paragraphs>143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 Narrow</vt:lpstr>
      <vt:lpstr>Calibri</vt:lpstr>
      <vt:lpstr>Calibri Light</vt:lpstr>
      <vt:lpstr>Wingdings</vt:lpstr>
      <vt:lpstr>WisDOT template widescreen gray background</vt:lpstr>
      <vt:lpstr>1_WisDOT template widescreen gray background</vt:lpstr>
      <vt:lpstr>Bureau of Project Development (BPD) Update</vt:lpstr>
      <vt:lpstr>Introduction</vt:lpstr>
      <vt:lpstr>Agenda</vt:lpstr>
      <vt:lpstr>BPD Construction Standards Oversight Unit Updates</vt:lpstr>
      <vt:lpstr>When to Contact Construction Oversight Engineer?</vt:lpstr>
      <vt:lpstr>When to Contact Construction Oversight Engineer?</vt:lpstr>
      <vt:lpstr>Contractor Schedules</vt:lpstr>
      <vt:lpstr>Contract Modification Justification (CMJ)</vt:lpstr>
      <vt:lpstr>Contract Change Order (CCO) (Contract Modification)</vt:lpstr>
      <vt:lpstr>Project Disputes / Claims</vt:lpstr>
      <vt:lpstr>Other Topics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KIRKPATRICK, MARY K</dc:creator>
  <cp:lastModifiedBy>DAPP, MATTHEW A</cp:lastModifiedBy>
  <cp:revision>130</cp:revision>
  <cp:lastPrinted>2017-04-24T18:33:41Z</cp:lastPrinted>
  <dcterms:created xsi:type="dcterms:W3CDTF">2017-03-24T16:34:12Z</dcterms:created>
  <dcterms:modified xsi:type="dcterms:W3CDTF">2019-03-01T13:34:25Z</dcterms:modified>
</cp:coreProperties>
</file>